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theme/themeOverride1.xml" ContentType="application/vnd.openxmlformats-officedocument.themeOverr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4" r:id="rId3"/>
    <p:sldId id="265" r:id="rId4"/>
    <p:sldId id="257" r:id="rId5"/>
    <p:sldId id="266" r:id="rId6"/>
    <p:sldId id="258" r:id="rId7"/>
    <p:sldId id="267" r:id="rId8"/>
    <p:sldId id="259" r:id="rId9"/>
    <p:sldId id="268" r:id="rId10"/>
    <p:sldId id="269" r:id="rId11"/>
    <p:sldId id="260" r:id="rId12"/>
    <p:sldId id="270" r:id="rId13"/>
    <p:sldId id="271" r:id="rId14"/>
    <p:sldId id="263" r:id="rId15"/>
    <p:sldId id="262" r:id="rId16"/>
    <p:sldId id="261" r:id="rId17"/>
    <p:sldId id="273" r:id="rId18"/>
    <p:sldId id="274" r:id="rId19"/>
    <p:sldId id="275" r:id="rId20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22"/>
    <p:restoredTop sz="94805"/>
  </p:normalViewPr>
  <p:slideViewPr>
    <p:cSldViewPr snapToGrid="0">
      <p:cViewPr varScale="1">
        <p:scale>
          <a:sx n="157" d="100"/>
          <a:sy n="157" d="100"/>
        </p:scale>
        <p:origin x="184" y="8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23C924D-A1F7-4169-A162-6A646A565D97}" type="doc">
      <dgm:prSet loTypeId="urn:microsoft.com/office/officeart/2005/8/layout/vList2" loCatId="list" qsTypeId="urn:microsoft.com/office/officeart/2005/8/quickstyle/simple4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12810E78-A151-489D-BA04-592C3B7B9190}">
      <dgm:prSet/>
      <dgm:spPr/>
      <dgm:t>
        <a:bodyPr/>
        <a:lstStyle/>
        <a:p>
          <a:r>
            <a:rPr lang="ru-RU"/>
            <a:t>глобальне зростання споживання електричної енергії в світі</a:t>
          </a:r>
          <a:endParaRPr lang="en-US"/>
        </a:p>
      </dgm:t>
    </dgm:pt>
    <dgm:pt modelId="{C8A5C7B6-4CE1-4D7E-BD5E-3E924D39D9D2}" type="parTrans" cxnId="{E7F6899C-9958-44B8-BFDF-8725A12C0923}">
      <dgm:prSet/>
      <dgm:spPr/>
      <dgm:t>
        <a:bodyPr/>
        <a:lstStyle/>
        <a:p>
          <a:endParaRPr lang="en-US"/>
        </a:p>
      </dgm:t>
    </dgm:pt>
    <dgm:pt modelId="{12E3F75E-EA6E-49F4-9EEE-2628FFF1B9BB}" type="sibTrans" cxnId="{E7F6899C-9958-44B8-BFDF-8725A12C0923}">
      <dgm:prSet/>
      <dgm:spPr/>
      <dgm:t>
        <a:bodyPr/>
        <a:lstStyle/>
        <a:p>
          <a:endParaRPr lang="en-US"/>
        </a:p>
      </dgm:t>
    </dgm:pt>
    <dgm:pt modelId="{15457BE8-6C1C-4696-9F79-CD23D87D0121}">
      <dgm:prSet/>
      <dgm:spPr/>
      <dgm:t>
        <a:bodyPr/>
        <a:lstStyle/>
        <a:p>
          <a:r>
            <a:rPr lang="ru-RU"/>
            <a:t>бажання світу підвищити частку «зеленої» електричної енергії</a:t>
          </a:r>
          <a:endParaRPr lang="en-US"/>
        </a:p>
      </dgm:t>
    </dgm:pt>
    <dgm:pt modelId="{9D4F2E38-84C6-49B7-A15C-234C1DADA396}" type="parTrans" cxnId="{B5B74809-D6E2-4DB8-8F5E-50B23D3FBE26}">
      <dgm:prSet/>
      <dgm:spPr/>
      <dgm:t>
        <a:bodyPr/>
        <a:lstStyle/>
        <a:p>
          <a:endParaRPr lang="en-US"/>
        </a:p>
      </dgm:t>
    </dgm:pt>
    <dgm:pt modelId="{9DC0F2D7-8A92-4220-8B11-0543666B4BB4}" type="sibTrans" cxnId="{B5B74809-D6E2-4DB8-8F5E-50B23D3FBE26}">
      <dgm:prSet/>
      <dgm:spPr/>
      <dgm:t>
        <a:bodyPr/>
        <a:lstStyle/>
        <a:p>
          <a:endParaRPr lang="en-US"/>
        </a:p>
      </dgm:t>
    </dgm:pt>
    <dgm:pt modelId="{2AF6BCDD-7661-4F45-B548-E1908315D38E}">
      <dgm:prSet/>
      <dgm:spPr/>
      <dgm:t>
        <a:bodyPr/>
        <a:lstStyle/>
        <a:p>
          <a:r>
            <a:rPr lang="ru-RU"/>
            <a:t>війна в Україні знищила до 9 ГВт генерації</a:t>
          </a:r>
          <a:endParaRPr lang="en-US"/>
        </a:p>
      </dgm:t>
    </dgm:pt>
    <dgm:pt modelId="{CD2EF837-72CF-41D9-A988-54F9CECB2F1D}" type="parTrans" cxnId="{59EFFD69-87AE-49E3-8478-9950F8554B58}">
      <dgm:prSet/>
      <dgm:spPr/>
      <dgm:t>
        <a:bodyPr/>
        <a:lstStyle/>
        <a:p>
          <a:endParaRPr lang="en-US"/>
        </a:p>
      </dgm:t>
    </dgm:pt>
    <dgm:pt modelId="{595A6873-5296-47F9-A7A4-89843E5E25BB}" type="sibTrans" cxnId="{59EFFD69-87AE-49E3-8478-9950F8554B58}">
      <dgm:prSet/>
      <dgm:spPr/>
      <dgm:t>
        <a:bodyPr/>
        <a:lstStyle/>
        <a:p>
          <a:endParaRPr lang="en-US"/>
        </a:p>
      </dgm:t>
    </dgm:pt>
    <dgm:pt modelId="{654ED67C-05B3-40C3-8B41-F15262A466C9}">
      <dgm:prSet/>
      <dgm:spPr/>
      <dgm:t>
        <a:bodyPr/>
        <a:lstStyle/>
        <a:p>
          <a:r>
            <a:rPr lang="ru-RU"/>
            <a:t>постійне підвищення тарифів на електричну енергію</a:t>
          </a:r>
          <a:endParaRPr lang="en-US"/>
        </a:p>
      </dgm:t>
    </dgm:pt>
    <dgm:pt modelId="{FE3023AA-4E24-47AC-BC0D-1551DCDB5DA2}" type="parTrans" cxnId="{94A54106-E7FB-4250-83C5-AC94B80B5B4D}">
      <dgm:prSet/>
      <dgm:spPr/>
      <dgm:t>
        <a:bodyPr/>
        <a:lstStyle/>
        <a:p>
          <a:endParaRPr lang="en-US"/>
        </a:p>
      </dgm:t>
    </dgm:pt>
    <dgm:pt modelId="{45CF9465-B35E-4450-8610-3FA0D336C324}" type="sibTrans" cxnId="{94A54106-E7FB-4250-83C5-AC94B80B5B4D}">
      <dgm:prSet/>
      <dgm:spPr/>
      <dgm:t>
        <a:bodyPr/>
        <a:lstStyle/>
        <a:p>
          <a:endParaRPr lang="en-US"/>
        </a:p>
      </dgm:t>
    </dgm:pt>
    <dgm:pt modelId="{4AACB2EE-8305-4E13-BC0D-D27847C46A24}">
      <dgm:prSet/>
      <dgm:spPr/>
      <dgm:t>
        <a:bodyPr/>
        <a:lstStyle/>
        <a:p>
          <a:r>
            <a:rPr lang="ru-RU"/>
            <a:t>збільшення кількості електричного транспорту</a:t>
          </a:r>
          <a:endParaRPr lang="en-US"/>
        </a:p>
      </dgm:t>
    </dgm:pt>
    <dgm:pt modelId="{F79AC8C2-A04B-4CD1-AFA7-D5D5BBB1BFDE}" type="parTrans" cxnId="{FE9CAFB2-F2AA-4A65-8987-9064F6FB3542}">
      <dgm:prSet/>
      <dgm:spPr/>
      <dgm:t>
        <a:bodyPr/>
        <a:lstStyle/>
        <a:p>
          <a:endParaRPr lang="en-US"/>
        </a:p>
      </dgm:t>
    </dgm:pt>
    <dgm:pt modelId="{2E752AB9-C297-4987-9459-E2C708A8883B}" type="sibTrans" cxnId="{FE9CAFB2-F2AA-4A65-8987-9064F6FB3542}">
      <dgm:prSet/>
      <dgm:spPr/>
      <dgm:t>
        <a:bodyPr/>
        <a:lstStyle/>
        <a:p>
          <a:endParaRPr lang="en-US"/>
        </a:p>
      </dgm:t>
    </dgm:pt>
    <dgm:pt modelId="{263D243F-246F-D544-B8B5-F48E7ADC41D0}" type="pres">
      <dgm:prSet presAssocID="{B23C924D-A1F7-4169-A162-6A646A565D97}" presName="linear" presStyleCnt="0">
        <dgm:presLayoutVars>
          <dgm:animLvl val="lvl"/>
          <dgm:resizeHandles val="exact"/>
        </dgm:presLayoutVars>
      </dgm:prSet>
      <dgm:spPr/>
    </dgm:pt>
    <dgm:pt modelId="{24EBA8FD-4330-4E4B-8761-04C27F6A8318}" type="pres">
      <dgm:prSet presAssocID="{12810E78-A151-489D-BA04-592C3B7B9190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B4E29269-5666-5F43-BACD-859C128C0477}" type="pres">
      <dgm:prSet presAssocID="{12E3F75E-EA6E-49F4-9EEE-2628FFF1B9BB}" presName="spacer" presStyleCnt="0"/>
      <dgm:spPr/>
    </dgm:pt>
    <dgm:pt modelId="{03481661-63CD-BC4B-9B16-B4FD98AA2654}" type="pres">
      <dgm:prSet presAssocID="{15457BE8-6C1C-4696-9F79-CD23D87D0121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F0CEA405-6517-0C4F-B45A-98C4D7019BC0}" type="pres">
      <dgm:prSet presAssocID="{9DC0F2D7-8A92-4220-8B11-0543666B4BB4}" presName="spacer" presStyleCnt="0"/>
      <dgm:spPr/>
    </dgm:pt>
    <dgm:pt modelId="{74B2828A-24C4-BE49-A141-00A76FBF7D33}" type="pres">
      <dgm:prSet presAssocID="{2AF6BCDD-7661-4F45-B548-E1908315D38E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5683145E-4607-0C41-9715-96798D725401}" type="pres">
      <dgm:prSet presAssocID="{595A6873-5296-47F9-A7A4-89843E5E25BB}" presName="spacer" presStyleCnt="0"/>
      <dgm:spPr/>
    </dgm:pt>
    <dgm:pt modelId="{B2EA9895-B73A-744C-81C4-87C25F8E6795}" type="pres">
      <dgm:prSet presAssocID="{654ED67C-05B3-40C3-8B41-F15262A466C9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EE1D6901-2286-AB4F-B008-9E503F062C3E}" type="pres">
      <dgm:prSet presAssocID="{45CF9465-B35E-4450-8610-3FA0D336C324}" presName="spacer" presStyleCnt="0"/>
      <dgm:spPr/>
    </dgm:pt>
    <dgm:pt modelId="{952F2DB7-8C06-B643-A928-A4E5027F2C12}" type="pres">
      <dgm:prSet presAssocID="{4AACB2EE-8305-4E13-BC0D-D27847C46A24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94A54106-E7FB-4250-83C5-AC94B80B5B4D}" srcId="{B23C924D-A1F7-4169-A162-6A646A565D97}" destId="{654ED67C-05B3-40C3-8B41-F15262A466C9}" srcOrd="3" destOrd="0" parTransId="{FE3023AA-4E24-47AC-BC0D-1551DCDB5DA2}" sibTransId="{45CF9465-B35E-4450-8610-3FA0D336C324}"/>
    <dgm:cxn modelId="{B5B74809-D6E2-4DB8-8F5E-50B23D3FBE26}" srcId="{B23C924D-A1F7-4169-A162-6A646A565D97}" destId="{15457BE8-6C1C-4696-9F79-CD23D87D0121}" srcOrd="1" destOrd="0" parTransId="{9D4F2E38-84C6-49B7-A15C-234C1DADA396}" sibTransId="{9DC0F2D7-8A92-4220-8B11-0543666B4BB4}"/>
    <dgm:cxn modelId="{4516F42E-4944-004F-A720-7221DF8B3F63}" type="presOf" srcId="{2AF6BCDD-7661-4F45-B548-E1908315D38E}" destId="{74B2828A-24C4-BE49-A141-00A76FBF7D33}" srcOrd="0" destOrd="0" presId="urn:microsoft.com/office/officeart/2005/8/layout/vList2"/>
    <dgm:cxn modelId="{CFCFF52F-E37B-5846-929C-97CCE0C70BA0}" type="presOf" srcId="{B23C924D-A1F7-4169-A162-6A646A565D97}" destId="{263D243F-246F-D544-B8B5-F48E7ADC41D0}" srcOrd="0" destOrd="0" presId="urn:microsoft.com/office/officeart/2005/8/layout/vList2"/>
    <dgm:cxn modelId="{64291937-1D54-D448-B9F7-B3E1B2B3FAC3}" type="presOf" srcId="{15457BE8-6C1C-4696-9F79-CD23D87D0121}" destId="{03481661-63CD-BC4B-9B16-B4FD98AA2654}" srcOrd="0" destOrd="0" presId="urn:microsoft.com/office/officeart/2005/8/layout/vList2"/>
    <dgm:cxn modelId="{86EC5A44-AB5C-9445-8133-480955E90E65}" type="presOf" srcId="{654ED67C-05B3-40C3-8B41-F15262A466C9}" destId="{B2EA9895-B73A-744C-81C4-87C25F8E6795}" srcOrd="0" destOrd="0" presId="urn:microsoft.com/office/officeart/2005/8/layout/vList2"/>
    <dgm:cxn modelId="{59EFFD69-87AE-49E3-8478-9950F8554B58}" srcId="{B23C924D-A1F7-4169-A162-6A646A565D97}" destId="{2AF6BCDD-7661-4F45-B548-E1908315D38E}" srcOrd="2" destOrd="0" parTransId="{CD2EF837-72CF-41D9-A988-54F9CECB2F1D}" sibTransId="{595A6873-5296-47F9-A7A4-89843E5E25BB}"/>
    <dgm:cxn modelId="{4AA22C70-E48F-DD4E-BC10-ADCC92A620F6}" type="presOf" srcId="{4AACB2EE-8305-4E13-BC0D-D27847C46A24}" destId="{952F2DB7-8C06-B643-A928-A4E5027F2C12}" srcOrd="0" destOrd="0" presId="urn:microsoft.com/office/officeart/2005/8/layout/vList2"/>
    <dgm:cxn modelId="{E7F6899C-9958-44B8-BFDF-8725A12C0923}" srcId="{B23C924D-A1F7-4169-A162-6A646A565D97}" destId="{12810E78-A151-489D-BA04-592C3B7B9190}" srcOrd="0" destOrd="0" parTransId="{C8A5C7B6-4CE1-4D7E-BD5E-3E924D39D9D2}" sibTransId="{12E3F75E-EA6E-49F4-9EEE-2628FFF1B9BB}"/>
    <dgm:cxn modelId="{CCE5CAB1-4893-2A4F-9E9C-CAF9F19D24AB}" type="presOf" srcId="{12810E78-A151-489D-BA04-592C3B7B9190}" destId="{24EBA8FD-4330-4E4B-8761-04C27F6A8318}" srcOrd="0" destOrd="0" presId="urn:microsoft.com/office/officeart/2005/8/layout/vList2"/>
    <dgm:cxn modelId="{FE9CAFB2-F2AA-4A65-8987-9064F6FB3542}" srcId="{B23C924D-A1F7-4169-A162-6A646A565D97}" destId="{4AACB2EE-8305-4E13-BC0D-D27847C46A24}" srcOrd="4" destOrd="0" parTransId="{F79AC8C2-A04B-4CD1-AFA7-D5D5BBB1BFDE}" sibTransId="{2E752AB9-C297-4987-9459-E2C708A8883B}"/>
    <dgm:cxn modelId="{AB6937D5-4677-FB46-8463-E35CE7417F15}" type="presParOf" srcId="{263D243F-246F-D544-B8B5-F48E7ADC41D0}" destId="{24EBA8FD-4330-4E4B-8761-04C27F6A8318}" srcOrd="0" destOrd="0" presId="urn:microsoft.com/office/officeart/2005/8/layout/vList2"/>
    <dgm:cxn modelId="{753F7DF3-A28A-7A4A-A88B-41D6531D099B}" type="presParOf" srcId="{263D243F-246F-D544-B8B5-F48E7ADC41D0}" destId="{B4E29269-5666-5F43-BACD-859C128C0477}" srcOrd="1" destOrd="0" presId="urn:microsoft.com/office/officeart/2005/8/layout/vList2"/>
    <dgm:cxn modelId="{4EFE4F94-5D2C-8444-8E83-DBB085B51A86}" type="presParOf" srcId="{263D243F-246F-D544-B8B5-F48E7ADC41D0}" destId="{03481661-63CD-BC4B-9B16-B4FD98AA2654}" srcOrd="2" destOrd="0" presId="urn:microsoft.com/office/officeart/2005/8/layout/vList2"/>
    <dgm:cxn modelId="{14C51930-DA16-F744-BE17-F48F66DF7633}" type="presParOf" srcId="{263D243F-246F-D544-B8B5-F48E7ADC41D0}" destId="{F0CEA405-6517-0C4F-B45A-98C4D7019BC0}" srcOrd="3" destOrd="0" presId="urn:microsoft.com/office/officeart/2005/8/layout/vList2"/>
    <dgm:cxn modelId="{C8018227-CEE7-8A48-BACB-5382A8415007}" type="presParOf" srcId="{263D243F-246F-D544-B8B5-F48E7ADC41D0}" destId="{74B2828A-24C4-BE49-A141-00A76FBF7D33}" srcOrd="4" destOrd="0" presId="urn:microsoft.com/office/officeart/2005/8/layout/vList2"/>
    <dgm:cxn modelId="{5E7E1393-8DEE-1846-9A1B-6362E138C2E7}" type="presParOf" srcId="{263D243F-246F-D544-B8B5-F48E7ADC41D0}" destId="{5683145E-4607-0C41-9715-96798D725401}" srcOrd="5" destOrd="0" presId="urn:microsoft.com/office/officeart/2005/8/layout/vList2"/>
    <dgm:cxn modelId="{C6B5BF31-54B4-3A42-AA8B-B62E15D86E47}" type="presParOf" srcId="{263D243F-246F-D544-B8B5-F48E7ADC41D0}" destId="{B2EA9895-B73A-744C-81C4-87C25F8E6795}" srcOrd="6" destOrd="0" presId="urn:microsoft.com/office/officeart/2005/8/layout/vList2"/>
    <dgm:cxn modelId="{9AB69624-ACA5-5F47-96D9-126750572214}" type="presParOf" srcId="{263D243F-246F-D544-B8B5-F48E7ADC41D0}" destId="{EE1D6901-2286-AB4F-B008-9E503F062C3E}" srcOrd="7" destOrd="0" presId="urn:microsoft.com/office/officeart/2005/8/layout/vList2"/>
    <dgm:cxn modelId="{6AE12AC0-744D-E340-ABB4-A4CFDA06879B}" type="presParOf" srcId="{263D243F-246F-D544-B8B5-F48E7ADC41D0}" destId="{952F2DB7-8C06-B643-A928-A4E5027F2C12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80445F9F-0FF3-4D65-8037-C25A1487C228}" type="doc">
      <dgm:prSet loTypeId="urn:microsoft.com/office/officeart/2008/layout/LinedList" loCatId="list" qsTypeId="urn:microsoft.com/office/officeart/2005/8/quickstyle/simple4" qsCatId="simple" csTypeId="urn:microsoft.com/office/officeart/2005/8/colors/accent2_2" csCatId="accent2"/>
      <dgm:spPr/>
      <dgm:t>
        <a:bodyPr/>
        <a:lstStyle/>
        <a:p>
          <a:endParaRPr lang="en-US"/>
        </a:p>
      </dgm:t>
    </dgm:pt>
    <dgm:pt modelId="{93595A14-4A74-49FB-88C7-2583050931FA}">
      <dgm:prSet/>
      <dgm:spPr/>
      <dgm:t>
        <a:bodyPr/>
        <a:lstStyle/>
        <a:p>
          <a:r>
            <a:rPr lang="uk-UA"/>
            <a:t>суттєве здешевлення акумуляторних батарей дозволяє навіть приватним домогосподарствам будувати великі за ємністю автономні системи енергозабезпечення</a:t>
          </a:r>
          <a:endParaRPr lang="en-US"/>
        </a:p>
      </dgm:t>
    </dgm:pt>
    <dgm:pt modelId="{1518CF8F-8365-4A50-BCF3-847615A1E618}" type="parTrans" cxnId="{3CF3826A-383A-455E-B215-633DB0A821B4}">
      <dgm:prSet/>
      <dgm:spPr/>
      <dgm:t>
        <a:bodyPr/>
        <a:lstStyle/>
        <a:p>
          <a:endParaRPr lang="en-US"/>
        </a:p>
      </dgm:t>
    </dgm:pt>
    <dgm:pt modelId="{44F2D350-E293-43DF-B724-C8D7DD5F533D}" type="sibTrans" cxnId="{3CF3826A-383A-455E-B215-633DB0A821B4}">
      <dgm:prSet/>
      <dgm:spPr/>
      <dgm:t>
        <a:bodyPr/>
        <a:lstStyle/>
        <a:p>
          <a:endParaRPr lang="en-US"/>
        </a:p>
      </dgm:t>
    </dgm:pt>
    <dgm:pt modelId="{957D7794-1734-4A49-9F5B-CB968E8E4EA6}">
      <dgm:prSet/>
      <dgm:spPr/>
      <dgm:t>
        <a:bodyPr/>
        <a:lstStyle/>
        <a:p>
          <a:r>
            <a:rPr lang="uk-UA"/>
            <a:t>завдяки можливості будувати такий гібридний інвертор розподіленим та з великою кількістю </a:t>
          </a:r>
          <a:r>
            <a:rPr lang="en-US"/>
            <a:t>MPPT</a:t>
          </a:r>
          <a:r>
            <a:rPr lang="uk-UA"/>
            <a:t>-трекерів – можна максимально оптимізувати фотогальванічні поля із складною геометрією дахів</a:t>
          </a:r>
          <a:endParaRPr lang="en-US"/>
        </a:p>
      </dgm:t>
    </dgm:pt>
    <dgm:pt modelId="{9B6F5725-471D-4F67-BCA8-2AA5009DD9B6}" type="parTrans" cxnId="{E7B5212B-97FD-4666-B2CC-B5A5A2DC8B19}">
      <dgm:prSet/>
      <dgm:spPr/>
      <dgm:t>
        <a:bodyPr/>
        <a:lstStyle/>
        <a:p>
          <a:endParaRPr lang="en-US"/>
        </a:p>
      </dgm:t>
    </dgm:pt>
    <dgm:pt modelId="{7CF29908-864A-4BAF-97A6-3F5F47AA69C2}" type="sibTrans" cxnId="{E7B5212B-97FD-4666-B2CC-B5A5A2DC8B19}">
      <dgm:prSet/>
      <dgm:spPr/>
      <dgm:t>
        <a:bodyPr/>
        <a:lstStyle/>
        <a:p>
          <a:endParaRPr lang="en-US"/>
        </a:p>
      </dgm:t>
    </dgm:pt>
    <dgm:pt modelId="{3F8925A9-BA7A-4122-A1F0-8A835704D51F}">
      <dgm:prSet/>
      <dgm:spPr/>
      <dgm:t>
        <a:bodyPr/>
        <a:lstStyle/>
        <a:p>
          <a:r>
            <a:rPr lang="uk-UA"/>
            <a:t>використовувати такий гібридний інвертор як станцію для швидкого заряджання електромобіля (навіть за відсутності мережевого електроживлення)</a:t>
          </a:r>
          <a:endParaRPr lang="en-US"/>
        </a:p>
      </dgm:t>
    </dgm:pt>
    <dgm:pt modelId="{20F28418-4DA9-4A01-91E7-BA54E5911123}" type="parTrans" cxnId="{8ECD45A4-48A3-4422-9A6B-E80F8D05EF2C}">
      <dgm:prSet/>
      <dgm:spPr/>
      <dgm:t>
        <a:bodyPr/>
        <a:lstStyle/>
        <a:p>
          <a:endParaRPr lang="en-US"/>
        </a:p>
      </dgm:t>
    </dgm:pt>
    <dgm:pt modelId="{DB6F1FB7-5C33-4E91-9E33-64DE30E719D0}" type="sibTrans" cxnId="{8ECD45A4-48A3-4422-9A6B-E80F8D05EF2C}">
      <dgm:prSet/>
      <dgm:spPr/>
      <dgm:t>
        <a:bodyPr/>
        <a:lstStyle/>
        <a:p>
          <a:endParaRPr lang="en-US"/>
        </a:p>
      </dgm:t>
    </dgm:pt>
    <dgm:pt modelId="{A5FFA0D5-0DFD-D143-8681-EA3CB72F7A95}" type="pres">
      <dgm:prSet presAssocID="{80445F9F-0FF3-4D65-8037-C25A1487C228}" presName="vert0" presStyleCnt="0">
        <dgm:presLayoutVars>
          <dgm:dir/>
          <dgm:animOne val="branch"/>
          <dgm:animLvl val="lvl"/>
        </dgm:presLayoutVars>
      </dgm:prSet>
      <dgm:spPr/>
    </dgm:pt>
    <dgm:pt modelId="{AEE4D563-0679-3A49-8158-87369FFCE8CC}" type="pres">
      <dgm:prSet presAssocID="{93595A14-4A74-49FB-88C7-2583050931FA}" presName="thickLine" presStyleLbl="alignNode1" presStyleIdx="0" presStyleCnt="3"/>
      <dgm:spPr/>
    </dgm:pt>
    <dgm:pt modelId="{536FE8DE-4F5B-6942-BEED-7FCB0A073A34}" type="pres">
      <dgm:prSet presAssocID="{93595A14-4A74-49FB-88C7-2583050931FA}" presName="horz1" presStyleCnt="0"/>
      <dgm:spPr/>
    </dgm:pt>
    <dgm:pt modelId="{78C73717-BDE7-844B-922C-7B88BEEC6A77}" type="pres">
      <dgm:prSet presAssocID="{93595A14-4A74-49FB-88C7-2583050931FA}" presName="tx1" presStyleLbl="revTx" presStyleIdx="0" presStyleCnt="3"/>
      <dgm:spPr/>
    </dgm:pt>
    <dgm:pt modelId="{FF3809B4-58ED-2B47-B9ED-231E8ABA0AEF}" type="pres">
      <dgm:prSet presAssocID="{93595A14-4A74-49FB-88C7-2583050931FA}" presName="vert1" presStyleCnt="0"/>
      <dgm:spPr/>
    </dgm:pt>
    <dgm:pt modelId="{0EB0B915-A52B-4948-AD63-6E69409D9FDF}" type="pres">
      <dgm:prSet presAssocID="{957D7794-1734-4A49-9F5B-CB968E8E4EA6}" presName="thickLine" presStyleLbl="alignNode1" presStyleIdx="1" presStyleCnt="3"/>
      <dgm:spPr/>
    </dgm:pt>
    <dgm:pt modelId="{05C95BEB-3925-6348-AFB7-C34AEF943F42}" type="pres">
      <dgm:prSet presAssocID="{957D7794-1734-4A49-9F5B-CB968E8E4EA6}" presName="horz1" presStyleCnt="0"/>
      <dgm:spPr/>
    </dgm:pt>
    <dgm:pt modelId="{4B692AD6-3011-EF41-80B6-871B760336C5}" type="pres">
      <dgm:prSet presAssocID="{957D7794-1734-4A49-9F5B-CB968E8E4EA6}" presName="tx1" presStyleLbl="revTx" presStyleIdx="1" presStyleCnt="3"/>
      <dgm:spPr/>
    </dgm:pt>
    <dgm:pt modelId="{18A0E5F3-88EB-9640-AA86-9EBAB11C2224}" type="pres">
      <dgm:prSet presAssocID="{957D7794-1734-4A49-9F5B-CB968E8E4EA6}" presName="vert1" presStyleCnt="0"/>
      <dgm:spPr/>
    </dgm:pt>
    <dgm:pt modelId="{AC1412BA-E5E2-314D-A802-609399474BB5}" type="pres">
      <dgm:prSet presAssocID="{3F8925A9-BA7A-4122-A1F0-8A835704D51F}" presName="thickLine" presStyleLbl="alignNode1" presStyleIdx="2" presStyleCnt="3"/>
      <dgm:spPr/>
    </dgm:pt>
    <dgm:pt modelId="{F14229FE-F677-4948-83D2-81D6BD46FFE0}" type="pres">
      <dgm:prSet presAssocID="{3F8925A9-BA7A-4122-A1F0-8A835704D51F}" presName="horz1" presStyleCnt="0"/>
      <dgm:spPr/>
    </dgm:pt>
    <dgm:pt modelId="{F2097EF3-B54A-5A45-933E-E3B756E3447D}" type="pres">
      <dgm:prSet presAssocID="{3F8925A9-BA7A-4122-A1F0-8A835704D51F}" presName="tx1" presStyleLbl="revTx" presStyleIdx="2" presStyleCnt="3"/>
      <dgm:spPr/>
    </dgm:pt>
    <dgm:pt modelId="{1CF77012-655A-6C4A-984A-0C133BEF7497}" type="pres">
      <dgm:prSet presAssocID="{3F8925A9-BA7A-4122-A1F0-8A835704D51F}" presName="vert1" presStyleCnt="0"/>
      <dgm:spPr/>
    </dgm:pt>
  </dgm:ptLst>
  <dgm:cxnLst>
    <dgm:cxn modelId="{E7B5212B-97FD-4666-B2CC-B5A5A2DC8B19}" srcId="{80445F9F-0FF3-4D65-8037-C25A1487C228}" destId="{957D7794-1734-4A49-9F5B-CB968E8E4EA6}" srcOrd="1" destOrd="0" parTransId="{9B6F5725-471D-4F67-BCA8-2AA5009DD9B6}" sibTransId="{7CF29908-864A-4BAF-97A6-3F5F47AA69C2}"/>
    <dgm:cxn modelId="{3CF3826A-383A-455E-B215-633DB0A821B4}" srcId="{80445F9F-0FF3-4D65-8037-C25A1487C228}" destId="{93595A14-4A74-49FB-88C7-2583050931FA}" srcOrd="0" destOrd="0" parTransId="{1518CF8F-8365-4A50-BCF3-847615A1E618}" sibTransId="{44F2D350-E293-43DF-B724-C8D7DD5F533D}"/>
    <dgm:cxn modelId="{7A5AC886-F562-1048-A342-183BFDB6A131}" type="presOf" srcId="{93595A14-4A74-49FB-88C7-2583050931FA}" destId="{78C73717-BDE7-844B-922C-7B88BEEC6A77}" srcOrd="0" destOrd="0" presId="urn:microsoft.com/office/officeart/2008/layout/LinedList"/>
    <dgm:cxn modelId="{8ECD45A4-48A3-4422-9A6B-E80F8D05EF2C}" srcId="{80445F9F-0FF3-4D65-8037-C25A1487C228}" destId="{3F8925A9-BA7A-4122-A1F0-8A835704D51F}" srcOrd="2" destOrd="0" parTransId="{20F28418-4DA9-4A01-91E7-BA54E5911123}" sibTransId="{DB6F1FB7-5C33-4E91-9E33-64DE30E719D0}"/>
    <dgm:cxn modelId="{BD2637B8-FE5F-6E4E-8B4D-EC05ACB125ED}" type="presOf" srcId="{80445F9F-0FF3-4D65-8037-C25A1487C228}" destId="{A5FFA0D5-0DFD-D143-8681-EA3CB72F7A95}" srcOrd="0" destOrd="0" presId="urn:microsoft.com/office/officeart/2008/layout/LinedList"/>
    <dgm:cxn modelId="{8EDF5EC6-11B7-D743-BE37-D8F4C9DF8D34}" type="presOf" srcId="{957D7794-1734-4A49-9F5B-CB968E8E4EA6}" destId="{4B692AD6-3011-EF41-80B6-871B760336C5}" srcOrd="0" destOrd="0" presId="urn:microsoft.com/office/officeart/2008/layout/LinedList"/>
    <dgm:cxn modelId="{1614F7E2-C4CB-084D-BB71-46154E2130CD}" type="presOf" srcId="{3F8925A9-BA7A-4122-A1F0-8A835704D51F}" destId="{F2097EF3-B54A-5A45-933E-E3B756E3447D}" srcOrd="0" destOrd="0" presId="urn:microsoft.com/office/officeart/2008/layout/LinedList"/>
    <dgm:cxn modelId="{81CE4B98-275D-2845-80D8-55D624175D5E}" type="presParOf" srcId="{A5FFA0D5-0DFD-D143-8681-EA3CB72F7A95}" destId="{AEE4D563-0679-3A49-8158-87369FFCE8CC}" srcOrd="0" destOrd="0" presId="urn:microsoft.com/office/officeart/2008/layout/LinedList"/>
    <dgm:cxn modelId="{97A6258B-4C12-DC48-8291-C60E7FCB4EA8}" type="presParOf" srcId="{A5FFA0D5-0DFD-D143-8681-EA3CB72F7A95}" destId="{536FE8DE-4F5B-6942-BEED-7FCB0A073A34}" srcOrd="1" destOrd="0" presId="urn:microsoft.com/office/officeart/2008/layout/LinedList"/>
    <dgm:cxn modelId="{A8FE2FD0-8E30-3247-95E4-334FC871A3FB}" type="presParOf" srcId="{536FE8DE-4F5B-6942-BEED-7FCB0A073A34}" destId="{78C73717-BDE7-844B-922C-7B88BEEC6A77}" srcOrd="0" destOrd="0" presId="urn:microsoft.com/office/officeart/2008/layout/LinedList"/>
    <dgm:cxn modelId="{DA87BDF2-2C27-8E45-83D3-4745BC6FCE52}" type="presParOf" srcId="{536FE8DE-4F5B-6942-BEED-7FCB0A073A34}" destId="{FF3809B4-58ED-2B47-B9ED-231E8ABA0AEF}" srcOrd="1" destOrd="0" presId="urn:microsoft.com/office/officeart/2008/layout/LinedList"/>
    <dgm:cxn modelId="{D36C7B86-0B42-4A4A-8651-F2CB7CA28C34}" type="presParOf" srcId="{A5FFA0D5-0DFD-D143-8681-EA3CB72F7A95}" destId="{0EB0B915-A52B-4948-AD63-6E69409D9FDF}" srcOrd="2" destOrd="0" presId="urn:microsoft.com/office/officeart/2008/layout/LinedList"/>
    <dgm:cxn modelId="{D37E759E-69AF-2C49-B319-57F2D3DAC8FD}" type="presParOf" srcId="{A5FFA0D5-0DFD-D143-8681-EA3CB72F7A95}" destId="{05C95BEB-3925-6348-AFB7-C34AEF943F42}" srcOrd="3" destOrd="0" presId="urn:microsoft.com/office/officeart/2008/layout/LinedList"/>
    <dgm:cxn modelId="{8EB3C3E9-8853-544C-80A2-12886ACA8972}" type="presParOf" srcId="{05C95BEB-3925-6348-AFB7-C34AEF943F42}" destId="{4B692AD6-3011-EF41-80B6-871B760336C5}" srcOrd="0" destOrd="0" presId="urn:microsoft.com/office/officeart/2008/layout/LinedList"/>
    <dgm:cxn modelId="{F332B623-4DB6-934C-BD31-3B3721FA84D4}" type="presParOf" srcId="{05C95BEB-3925-6348-AFB7-C34AEF943F42}" destId="{18A0E5F3-88EB-9640-AA86-9EBAB11C2224}" srcOrd="1" destOrd="0" presId="urn:microsoft.com/office/officeart/2008/layout/LinedList"/>
    <dgm:cxn modelId="{DBCD8B65-8920-A748-81E6-DFF00BD03A08}" type="presParOf" srcId="{A5FFA0D5-0DFD-D143-8681-EA3CB72F7A95}" destId="{AC1412BA-E5E2-314D-A802-609399474BB5}" srcOrd="4" destOrd="0" presId="urn:microsoft.com/office/officeart/2008/layout/LinedList"/>
    <dgm:cxn modelId="{D39D03A2-C46F-C348-9850-CCCEAC70F1BA}" type="presParOf" srcId="{A5FFA0D5-0DFD-D143-8681-EA3CB72F7A95}" destId="{F14229FE-F677-4948-83D2-81D6BD46FFE0}" srcOrd="5" destOrd="0" presId="urn:microsoft.com/office/officeart/2008/layout/LinedList"/>
    <dgm:cxn modelId="{D533458D-EFB5-0E41-BF5D-84E9A4EECA3B}" type="presParOf" srcId="{F14229FE-F677-4948-83D2-81D6BD46FFE0}" destId="{F2097EF3-B54A-5A45-933E-E3B756E3447D}" srcOrd="0" destOrd="0" presId="urn:microsoft.com/office/officeart/2008/layout/LinedList"/>
    <dgm:cxn modelId="{AC7AC8A5-F309-9342-976A-C9303FB60CE9}" type="presParOf" srcId="{F14229FE-F677-4948-83D2-81D6BD46FFE0}" destId="{1CF77012-655A-6C4A-984A-0C133BEF7497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D075E3A0-54C9-4BF3-9676-9CCAB77B4382}" type="doc">
      <dgm:prSet loTypeId="urn:microsoft.com/office/officeart/2008/layout/LinedList" loCatId="list" qsTypeId="urn:microsoft.com/office/officeart/2005/8/quickstyle/simple4" qsCatId="simple" csTypeId="urn:microsoft.com/office/officeart/2005/8/colors/accent2_2" csCatId="accent2"/>
      <dgm:spPr/>
      <dgm:t>
        <a:bodyPr/>
        <a:lstStyle/>
        <a:p>
          <a:endParaRPr lang="en-US"/>
        </a:p>
      </dgm:t>
    </dgm:pt>
    <dgm:pt modelId="{5A7E7E14-D9EA-4C8E-AC96-17704075ACF8}">
      <dgm:prSet/>
      <dgm:spPr/>
      <dgm:t>
        <a:bodyPr/>
        <a:lstStyle/>
        <a:p>
          <a:r>
            <a:rPr lang="uk-UA"/>
            <a:t>суттєве здешевлення акумуляторних батарей дозволяє будувати великі за ємністю гібридні (автономні) системи енергозабезпечення для бізнесу із гнучкими параметрами</a:t>
          </a:r>
          <a:endParaRPr lang="en-US"/>
        </a:p>
      </dgm:t>
    </dgm:pt>
    <dgm:pt modelId="{71A388D9-C001-4CBA-9C39-C8C43E852BD9}" type="parTrans" cxnId="{EF340F41-524F-4D13-9DD5-50095C4529A9}">
      <dgm:prSet/>
      <dgm:spPr/>
      <dgm:t>
        <a:bodyPr/>
        <a:lstStyle/>
        <a:p>
          <a:endParaRPr lang="en-US"/>
        </a:p>
      </dgm:t>
    </dgm:pt>
    <dgm:pt modelId="{67ECF7C0-7054-40EA-8622-D99B970A0913}" type="sibTrans" cxnId="{EF340F41-524F-4D13-9DD5-50095C4529A9}">
      <dgm:prSet/>
      <dgm:spPr/>
      <dgm:t>
        <a:bodyPr/>
        <a:lstStyle/>
        <a:p>
          <a:endParaRPr lang="en-US"/>
        </a:p>
      </dgm:t>
    </dgm:pt>
    <dgm:pt modelId="{EA0E708A-B4A0-4AC1-AFBD-D29356910A88}">
      <dgm:prSet/>
      <dgm:spPr/>
      <dgm:t>
        <a:bodyPr/>
        <a:lstStyle/>
        <a:p>
          <a:r>
            <a:rPr lang="uk-UA"/>
            <a:t>збільшена кількість </a:t>
          </a:r>
          <a:r>
            <a:rPr lang="en-US"/>
            <a:t>MPPT-</a:t>
          </a:r>
          <a:r>
            <a:rPr lang="uk-UA"/>
            <a:t>трекерів дозволяє скоротити час на заряджання системи</a:t>
          </a:r>
          <a:endParaRPr lang="en-US"/>
        </a:p>
      </dgm:t>
    </dgm:pt>
    <dgm:pt modelId="{9F97DA60-95ED-4418-8E16-2F3AD450ABC3}" type="parTrans" cxnId="{E7516CA7-860D-44FC-982F-C73698B9E2DE}">
      <dgm:prSet/>
      <dgm:spPr/>
      <dgm:t>
        <a:bodyPr/>
        <a:lstStyle/>
        <a:p>
          <a:endParaRPr lang="en-US"/>
        </a:p>
      </dgm:t>
    </dgm:pt>
    <dgm:pt modelId="{C668C46A-B532-4BB7-B12E-AF0065E2635B}" type="sibTrans" cxnId="{E7516CA7-860D-44FC-982F-C73698B9E2DE}">
      <dgm:prSet/>
      <dgm:spPr/>
      <dgm:t>
        <a:bodyPr/>
        <a:lstStyle/>
        <a:p>
          <a:endParaRPr lang="en-US"/>
        </a:p>
      </dgm:t>
    </dgm:pt>
    <dgm:pt modelId="{437F2E87-964E-438B-88BA-2D7FFC20C53C}">
      <dgm:prSet/>
      <dgm:spPr/>
      <dgm:t>
        <a:bodyPr/>
        <a:lstStyle/>
        <a:p>
          <a:r>
            <a:rPr lang="uk-UA"/>
            <a:t>можливість продавати залишки електричної енергії вдень з фотогальванічних полів та в «часи пік» з акумуляторних батарей</a:t>
          </a:r>
          <a:endParaRPr lang="en-US"/>
        </a:p>
      </dgm:t>
    </dgm:pt>
    <dgm:pt modelId="{9A8645E9-95B7-4931-880C-84A70339C597}" type="parTrans" cxnId="{804FE399-665D-4131-9540-BC1EBFE377B0}">
      <dgm:prSet/>
      <dgm:spPr/>
      <dgm:t>
        <a:bodyPr/>
        <a:lstStyle/>
        <a:p>
          <a:endParaRPr lang="en-US"/>
        </a:p>
      </dgm:t>
    </dgm:pt>
    <dgm:pt modelId="{B986DC70-F254-4A46-B57B-1C6EC7E71501}" type="sibTrans" cxnId="{804FE399-665D-4131-9540-BC1EBFE377B0}">
      <dgm:prSet/>
      <dgm:spPr/>
      <dgm:t>
        <a:bodyPr/>
        <a:lstStyle/>
        <a:p>
          <a:endParaRPr lang="en-US"/>
        </a:p>
      </dgm:t>
    </dgm:pt>
    <dgm:pt modelId="{7D8F28E3-3451-423F-BCF7-59BC3E822AEB}">
      <dgm:prSet/>
      <dgm:spPr/>
      <dgm:t>
        <a:bodyPr/>
        <a:lstStyle/>
        <a:p>
          <a:r>
            <a:rPr lang="uk-UA"/>
            <a:t>використовувати такий гібридний інвертор як станцію для швидкого заряджання електромобіля для бізнесу (навіть за відсутності мережевого електроживлення)</a:t>
          </a:r>
          <a:endParaRPr lang="en-US"/>
        </a:p>
      </dgm:t>
    </dgm:pt>
    <dgm:pt modelId="{D7315502-75E4-44C4-8050-664D9FFC1824}" type="parTrans" cxnId="{418B611C-7321-4207-9311-5A94C4BBDBC0}">
      <dgm:prSet/>
      <dgm:spPr/>
      <dgm:t>
        <a:bodyPr/>
        <a:lstStyle/>
        <a:p>
          <a:endParaRPr lang="en-US"/>
        </a:p>
      </dgm:t>
    </dgm:pt>
    <dgm:pt modelId="{ECCC76FB-7366-48FF-BA8A-E4D4E3937137}" type="sibTrans" cxnId="{418B611C-7321-4207-9311-5A94C4BBDBC0}">
      <dgm:prSet/>
      <dgm:spPr/>
      <dgm:t>
        <a:bodyPr/>
        <a:lstStyle/>
        <a:p>
          <a:endParaRPr lang="en-US"/>
        </a:p>
      </dgm:t>
    </dgm:pt>
    <dgm:pt modelId="{92054F2F-0909-9443-B630-9A5AFCEFFAA0}" type="pres">
      <dgm:prSet presAssocID="{D075E3A0-54C9-4BF3-9676-9CCAB77B4382}" presName="vert0" presStyleCnt="0">
        <dgm:presLayoutVars>
          <dgm:dir/>
          <dgm:animOne val="branch"/>
          <dgm:animLvl val="lvl"/>
        </dgm:presLayoutVars>
      </dgm:prSet>
      <dgm:spPr/>
    </dgm:pt>
    <dgm:pt modelId="{5B65033D-E362-D74F-A492-6305C578ADCB}" type="pres">
      <dgm:prSet presAssocID="{5A7E7E14-D9EA-4C8E-AC96-17704075ACF8}" presName="thickLine" presStyleLbl="alignNode1" presStyleIdx="0" presStyleCnt="4"/>
      <dgm:spPr/>
    </dgm:pt>
    <dgm:pt modelId="{8A9670EA-E148-1D47-AB78-FC833EB6F267}" type="pres">
      <dgm:prSet presAssocID="{5A7E7E14-D9EA-4C8E-AC96-17704075ACF8}" presName="horz1" presStyleCnt="0"/>
      <dgm:spPr/>
    </dgm:pt>
    <dgm:pt modelId="{00354DA2-1129-7040-9844-D52C2C9865F9}" type="pres">
      <dgm:prSet presAssocID="{5A7E7E14-D9EA-4C8E-AC96-17704075ACF8}" presName="tx1" presStyleLbl="revTx" presStyleIdx="0" presStyleCnt="4"/>
      <dgm:spPr/>
    </dgm:pt>
    <dgm:pt modelId="{075F4659-DA47-C64E-B787-D121B3BE63D5}" type="pres">
      <dgm:prSet presAssocID="{5A7E7E14-D9EA-4C8E-AC96-17704075ACF8}" presName="vert1" presStyleCnt="0"/>
      <dgm:spPr/>
    </dgm:pt>
    <dgm:pt modelId="{F68B87C4-E715-BD4C-B954-2D9D0576ED21}" type="pres">
      <dgm:prSet presAssocID="{EA0E708A-B4A0-4AC1-AFBD-D29356910A88}" presName="thickLine" presStyleLbl="alignNode1" presStyleIdx="1" presStyleCnt="4"/>
      <dgm:spPr/>
    </dgm:pt>
    <dgm:pt modelId="{2DC32932-6698-8645-9986-34603CB45105}" type="pres">
      <dgm:prSet presAssocID="{EA0E708A-B4A0-4AC1-AFBD-D29356910A88}" presName="horz1" presStyleCnt="0"/>
      <dgm:spPr/>
    </dgm:pt>
    <dgm:pt modelId="{3B595A55-A5D1-274A-941D-0F86A0F1CEE3}" type="pres">
      <dgm:prSet presAssocID="{EA0E708A-B4A0-4AC1-AFBD-D29356910A88}" presName="tx1" presStyleLbl="revTx" presStyleIdx="1" presStyleCnt="4"/>
      <dgm:spPr/>
    </dgm:pt>
    <dgm:pt modelId="{A31D1000-9184-A740-8A1B-D5396CA7EFFD}" type="pres">
      <dgm:prSet presAssocID="{EA0E708A-B4A0-4AC1-AFBD-D29356910A88}" presName="vert1" presStyleCnt="0"/>
      <dgm:spPr/>
    </dgm:pt>
    <dgm:pt modelId="{91E277CF-033A-FA41-B9B8-25F2BCF988DD}" type="pres">
      <dgm:prSet presAssocID="{437F2E87-964E-438B-88BA-2D7FFC20C53C}" presName="thickLine" presStyleLbl="alignNode1" presStyleIdx="2" presStyleCnt="4"/>
      <dgm:spPr/>
    </dgm:pt>
    <dgm:pt modelId="{3CB21624-7155-5649-9274-52EFCF7AB3F3}" type="pres">
      <dgm:prSet presAssocID="{437F2E87-964E-438B-88BA-2D7FFC20C53C}" presName="horz1" presStyleCnt="0"/>
      <dgm:spPr/>
    </dgm:pt>
    <dgm:pt modelId="{0637A813-781E-2F45-9F60-C1C3AC65A92F}" type="pres">
      <dgm:prSet presAssocID="{437F2E87-964E-438B-88BA-2D7FFC20C53C}" presName="tx1" presStyleLbl="revTx" presStyleIdx="2" presStyleCnt="4"/>
      <dgm:spPr/>
    </dgm:pt>
    <dgm:pt modelId="{FF57D986-B9E8-2A4B-A280-6B33B36A0182}" type="pres">
      <dgm:prSet presAssocID="{437F2E87-964E-438B-88BA-2D7FFC20C53C}" presName="vert1" presStyleCnt="0"/>
      <dgm:spPr/>
    </dgm:pt>
    <dgm:pt modelId="{AA6A4D5F-D8F6-524A-8553-6594CF2BC206}" type="pres">
      <dgm:prSet presAssocID="{7D8F28E3-3451-423F-BCF7-59BC3E822AEB}" presName="thickLine" presStyleLbl="alignNode1" presStyleIdx="3" presStyleCnt="4"/>
      <dgm:spPr/>
    </dgm:pt>
    <dgm:pt modelId="{69C1D798-5F47-A34E-9A45-FA2DC1C97CB2}" type="pres">
      <dgm:prSet presAssocID="{7D8F28E3-3451-423F-BCF7-59BC3E822AEB}" presName="horz1" presStyleCnt="0"/>
      <dgm:spPr/>
    </dgm:pt>
    <dgm:pt modelId="{D303B6DC-6DA3-584A-A3BE-8E161EDDD2F2}" type="pres">
      <dgm:prSet presAssocID="{7D8F28E3-3451-423F-BCF7-59BC3E822AEB}" presName="tx1" presStyleLbl="revTx" presStyleIdx="3" presStyleCnt="4"/>
      <dgm:spPr/>
    </dgm:pt>
    <dgm:pt modelId="{BF1CCCD7-08DF-6B4D-BF19-02D9260CDD34}" type="pres">
      <dgm:prSet presAssocID="{7D8F28E3-3451-423F-BCF7-59BC3E822AEB}" presName="vert1" presStyleCnt="0"/>
      <dgm:spPr/>
    </dgm:pt>
  </dgm:ptLst>
  <dgm:cxnLst>
    <dgm:cxn modelId="{418B611C-7321-4207-9311-5A94C4BBDBC0}" srcId="{D075E3A0-54C9-4BF3-9676-9CCAB77B4382}" destId="{7D8F28E3-3451-423F-BCF7-59BC3E822AEB}" srcOrd="3" destOrd="0" parTransId="{D7315502-75E4-44C4-8050-664D9FFC1824}" sibTransId="{ECCC76FB-7366-48FF-BA8A-E4D4E3937137}"/>
    <dgm:cxn modelId="{0476431D-BFA3-3F4D-B178-7003597DDA29}" type="presOf" srcId="{EA0E708A-B4A0-4AC1-AFBD-D29356910A88}" destId="{3B595A55-A5D1-274A-941D-0F86A0F1CEE3}" srcOrd="0" destOrd="0" presId="urn:microsoft.com/office/officeart/2008/layout/LinedList"/>
    <dgm:cxn modelId="{4C522A24-C5EE-BA4E-A991-D29EF0821CCF}" type="presOf" srcId="{437F2E87-964E-438B-88BA-2D7FFC20C53C}" destId="{0637A813-781E-2F45-9F60-C1C3AC65A92F}" srcOrd="0" destOrd="0" presId="urn:microsoft.com/office/officeart/2008/layout/LinedList"/>
    <dgm:cxn modelId="{A8DFFE2C-5B95-CB40-BFF1-ACE070300FAD}" type="presOf" srcId="{5A7E7E14-D9EA-4C8E-AC96-17704075ACF8}" destId="{00354DA2-1129-7040-9844-D52C2C9865F9}" srcOrd="0" destOrd="0" presId="urn:microsoft.com/office/officeart/2008/layout/LinedList"/>
    <dgm:cxn modelId="{EF340F41-524F-4D13-9DD5-50095C4529A9}" srcId="{D075E3A0-54C9-4BF3-9676-9CCAB77B4382}" destId="{5A7E7E14-D9EA-4C8E-AC96-17704075ACF8}" srcOrd="0" destOrd="0" parTransId="{71A388D9-C001-4CBA-9C39-C8C43E852BD9}" sibTransId="{67ECF7C0-7054-40EA-8622-D99B970A0913}"/>
    <dgm:cxn modelId="{804FE399-665D-4131-9540-BC1EBFE377B0}" srcId="{D075E3A0-54C9-4BF3-9676-9CCAB77B4382}" destId="{437F2E87-964E-438B-88BA-2D7FFC20C53C}" srcOrd="2" destOrd="0" parTransId="{9A8645E9-95B7-4931-880C-84A70339C597}" sibTransId="{B986DC70-F254-4A46-B57B-1C6EC7E71501}"/>
    <dgm:cxn modelId="{E7516CA7-860D-44FC-982F-C73698B9E2DE}" srcId="{D075E3A0-54C9-4BF3-9676-9CCAB77B4382}" destId="{EA0E708A-B4A0-4AC1-AFBD-D29356910A88}" srcOrd="1" destOrd="0" parTransId="{9F97DA60-95ED-4418-8E16-2F3AD450ABC3}" sibTransId="{C668C46A-B532-4BB7-B12E-AF0065E2635B}"/>
    <dgm:cxn modelId="{E02D93E5-0170-E846-8014-BD14C8E7B6BA}" type="presOf" srcId="{7D8F28E3-3451-423F-BCF7-59BC3E822AEB}" destId="{D303B6DC-6DA3-584A-A3BE-8E161EDDD2F2}" srcOrd="0" destOrd="0" presId="urn:microsoft.com/office/officeart/2008/layout/LinedList"/>
    <dgm:cxn modelId="{1120A7FF-CAAD-CE4E-A60F-9D7D8E92E96E}" type="presOf" srcId="{D075E3A0-54C9-4BF3-9676-9CCAB77B4382}" destId="{92054F2F-0909-9443-B630-9A5AFCEFFAA0}" srcOrd="0" destOrd="0" presId="urn:microsoft.com/office/officeart/2008/layout/LinedList"/>
    <dgm:cxn modelId="{A4EAEA5E-05F6-5F4D-8E86-2EA4630A60A3}" type="presParOf" srcId="{92054F2F-0909-9443-B630-9A5AFCEFFAA0}" destId="{5B65033D-E362-D74F-A492-6305C578ADCB}" srcOrd="0" destOrd="0" presId="urn:microsoft.com/office/officeart/2008/layout/LinedList"/>
    <dgm:cxn modelId="{7979DE9E-4842-5541-9955-03E0CDA66A40}" type="presParOf" srcId="{92054F2F-0909-9443-B630-9A5AFCEFFAA0}" destId="{8A9670EA-E148-1D47-AB78-FC833EB6F267}" srcOrd="1" destOrd="0" presId="urn:microsoft.com/office/officeart/2008/layout/LinedList"/>
    <dgm:cxn modelId="{2F37466F-060E-6F41-9983-963F4CCD60F4}" type="presParOf" srcId="{8A9670EA-E148-1D47-AB78-FC833EB6F267}" destId="{00354DA2-1129-7040-9844-D52C2C9865F9}" srcOrd="0" destOrd="0" presId="urn:microsoft.com/office/officeart/2008/layout/LinedList"/>
    <dgm:cxn modelId="{96FCA874-81C4-ED43-9D5A-D80482128A34}" type="presParOf" srcId="{8A9670EA-E148-1D47-AB78-FC833EB6F267}" destId="{075F4659-DA47-C64E-B787-D121B3BE63D5}" srcOrd="1" destOrd="0" presId="urn:microsoft.com/office/officeart/2008/layout/LinedList"/>
    <dgm:cxn modelId="{8BAF05E9-6437-FB40-B85F-36351A69B8ED}" type="presParOf" srcId="{92054F2F-0909-9443-B630-9A5AFCEFFAA0}" destId="{F68B87C4-E715-BD4C-B954-2D9D0576ED21}" srcOrd="2" destOrd="0" presId="urn:microsoft.com/office/officeart/2008/layout/LinedList"/>
    <dgm:cxn modelId="{3EC98EB7-30D5-1D41-85E4-CE62B4864796}" type="presParOf" srcId="{92054F2F-0909-9443-B630-9A5AFCEFFAA0}" destId="{2DC32932-6698-8645-9986-34603CB45105}" srcOrd="3" destOrd="0" presId="urn:microsoft.com/office/officeart/2008/layout/LinedList"/>
    <dgm:cxn modelId="{ACE43891-ECE2-B14E-B119-68812505357A}" type="presParOf" srcId="{2DC32932-6698-8645-9986-34603CB45105}" destId="{3B595A55-A5D1-274A-941D-0F86A0F1CEE3}" srcOrd="0" destOrd="0" presId="urn:microsoft.com/office/officeart/2008/layout/LinedList"/>
    <dgm:cxn modelId="{18CD76AB-F50D-404F-AC2B-02D7E74592C0}" type="presParOf" srcId="{2DC32932-6698-8645-9986-34603CB45105}" destId="{A31D1000-9184-A740-8A1B-D5396CA7EFFD}" srcOrd="1" destOrd="0" presId="urn:microsoft.com/office/officeart/2008/layout/LinedList"/>
    <dgm:cxn modelId="{4C89E7D5-1E66-0A4F-A293-CD253C24A4E5}" type="presParOf" srcId="{92054F2F-0909-9443-B630-9A5AFCEFFAA0}" destId="{91E277CF-033A-FA41-B9B8-25F2BCF988DD}" srcOrd="4" destOrd="0" presId="urn:microsoft.com/office/officeart/2008/layout/LinedList"/>
    <dgm:cxn modelId="{BEDC00BA-CE69-C441-80E9-FA141CAD3EFF}" type="presParOf" srcId="{92054F2F-0909-9443-B630-9A5AFCEFFAA0}" destId="{3CB21624-7155-5649-9274-52EFCF7AB3F3}" srcOrd="5" destOrd="0" presId="urn:microsoft.com/office/officeart/2008/layout/LinedList"/>
    <dgm:cxn modelId="{A95A5CE3-4396-684B-94E8-B9A0673A8045}" type="presParOf" srcId="{3CB21624-7155-5649-9274-52EFCF7AB3F3}" destId="{0637A813-781E-2F45-9F60-C1C3AC65A92F}" srcOrd="0" destOrd="0" presId="urn:microsoft.com/office/officeart/2008/layout/LinedList"/>
    <dgm:cxn modelId="{5AF267B0-ED07-7A41-AE33-D3B28432B5AB}" type="presParOf" srcId="{3CB21624-7155-5649-9274-52EFCF7AB3F3}" destId="{FF57D986-B9E8-2A4B-A280-6B33B36A0182}" srcOrd="1" destOrd="0" presId="urn:microsoft.com/office/officeart/2008/layout/LinedList"/>
    <dgm:cxn modelId="{ABD2B622-6DE0-864F-B9A6-CD8F048BD15B}" type="presParOf" srcId="{92054F2F-0909-9443-B630-9A5AFCEFFAA0}" destId="{AA6A4D5F-D8F6-524A-8553-6594CF2BC206}" srcOrd="6" destOrd="0" presId="urn:microsoft.com/office/officeart/2008/layout/LinedList"/>
    <dgm:cxn modelId="{7E3385A5-E5C8-6147-B2E3-5DECDE42B0A9}" type="presParOf" srcId="{92054F2F-0909-9443-B630-9A5AFCEFFAA0}" destId="{69C1D798-5F47-A34E-9A45-FA2DC1C97CB2}" srcOrd="7" destOrd="0" presId="urn:microsoft.com/office/officeart/2008/layout/LinedList"/>
    <dgm:cxn modelId="{B0B9BD48-A30B-BA41-B53C-4E0ED79D14AF}" type="presParOf" srcId="{69C1D798-5F47-A34E-9A45-FA2DC1C97CB2}" destId="{D303B6DC-6DA3-584A-A3BE-8E161EDDD2F2}" srcOrd="0" destOrd="0" presId="urn:microsoft.com/office/officeart/2008/layout/LinedList"/>
    <dgm:cxn modelId="{C7DC0728-0C14-1846-9AAC-DD0358A48C17}" type="presParOf" srcId="{69C1D798-5F47-A34E-9A45-FA2DC1C97CB2}" destId="{BF1CCCD7-08DF-6B4D-BF19-02D9260CDD34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7283D0D6-F731-4BAA-B135-8A6F5903E647}" type="doc">
      <dgm:prSet loTypeId="urn:microsoft.com/office/officeart/2008/layout/LinedList" loCatId="list" qsTypeId="urn:microsoft.com/office/officeart/2005/8/quickstyle/simple4" qsCatId="simple" csTypeId="urn:microsoft.com/office/officeart/2005/8/colors/accent0_3" csCatId="mainScheme"/>
      <dgm:spPr/>
      <dgm:t>
        <a:bodyPr/>
        <a:lstStyle/>
        <a:p>
          <a:endParaRPr lang="en-US"/>
        </a:p>
      </dgm:t>
    </dgm:pt>
    <dgm:pt modelId="{C3B01FF1-170A-42D0-91B4-7F8310A4D97F}">
      <dgm:prSet/>
      <dgm:spPr/>
      <dgm:t>
        <a:bodyPr/>
        <a:lstStyle/>
        <a:p>
          <a:r>
            <a:rPr lang="uk-UA"/>
            <a:t>вдосконалення системи керування контролерів комірок</a:t>
          </a:r>
          <a:endParaRPr lang="en-US"/>
        </a:p>
      </dgm:t>
    </dgm:pt>
    <dgm:pt modelId="{41B9B7E1-F842-4B6F-9892-69778904B9FE}" type="parTrans" cxnId="{3DA7BE0D-E187-478D-8E0B-F9B5400AABC5}">
      <dgm:prSet/>
      <dgm:spPr/>
      <dgm:t>
        <a:bodyPr/>
        <a:lstStyle/>
        <a:p>
          <a:endParaRPr lang="en-US"/>
        </a:p>
      </dgm:t>
    </dgm:pt>
    <dgm:pt modelId="{4B9B4E74-8AD0-46F8-A4A2-EE35EAE08BB9}" type="sibTrans" cxnId="{3DA7BE0D-E187-478D-8E0B-F9B5400AABC5}">
      <dgm:prSet/>
      <dgm:spPr/>
      <dgm:t>
        <a:bodyPr/>
        <a:lstStyle/>
        <a:p>
          <a:endParaRPr lang="en-US"/>
        </a:p>
      </dgm:t>
    </dgm:pt>
    <dgm:pt modelId="{082DE290-BBEB-40B6-99A1-DF51BE13473E}">
      <dgm:prSet/>
      <dgm:spPr/>
      <dgm:t>
        <a:bodyPr/>
        <a:lstStyle/>
        <a:p>
          <a:r>
            <a:rPr lang="uk-UA"/>
            <a:t>застосування системи зв</a:t>
          </a:r>
          <a:r>
            <a:rPr lang="en-US"/>
            <a:t>’</a:t>
          </a:r>
          <a:r>
            <a:rPr lang="uk-UA"/>
            <a:t>язку на базі промислових протоколів </a:t>
          </a:r>
          <a:r>
            <a:rPr lang="en-US"/>
            <a:t>CAN, </a:t>
          </a:r>
          <a:r>
            <a:rPr lang="uk-UA"/>
            <a:t>які використовують пасивні оптоволоконні лінії</a:t>
          </a:r>
          <a:endParaRPr lang="en-US"/>
        </a:p>
      </dgm:t>
    </dgm:pt>
    <dgm:pt modelId="{300D205F-D92C-4E0B-ABA2-EB11FD7092E7}" type="parTrans" cxnId="{EA1445FF-0067-452A-9C2A-D6030D7E04B5}">
      <dgm:prSet/>
      <dgm:spPr/>
      <dgm:t>
        <a:bodyPr/>
        <a:lstStyle/>
        <a:p>
          <a:endParaRPr lang="en-US"/>
        </a:p>
      </dgm:t>
    </dgm:pt>
    <dgm:pt modelId="{6D6378C7-1A2B-4E2C-A0E7-E8B874E8664A}" type="sibTrans" cxnId="{EA1445FF-0067-452A-9C2A-D6030D7E04B5}">
      <dgm:prSet/>
      <dgm:spPr/>
      <dgm:t>
        <a:bodyPr/>
        <a:lstStyle/>
        <a:p>
          <a:endParaRPr lang="en-US"/>
        </a:p>
      </dgm:t>
    </dgm:pt>
    <dgm:pt modelId="{14B2952A-8C04-4940-8E3B-3442B8622416}">
      <dgm:prSet/>
      <dgm:spPr/>
      <dgm:t>
        <a:bodyPr/>
        <a:lstStyle/>
        <a:p>
          <a:r>
            <a:rPr lang="uk-UA"/>
            <a:t>застосування ШІМ-перетворень на кожному ланцюгу (втрати при застосуванні в такій моделі зменшуються в рази, т.я. різниця напруги зменшується пропорційно кількості комірок в ланцюгу</a:t>
          </a:r>
          <a:endParaRPr lang="en-US"/>
        </a:p>
      </dgm:t>
    </dgm:pt>
    <dgm:pt modelId="{0E3C5CB7-075D-49E1-A46E-EADB4B0B3456}" type="parTrans" cxnId="{DA2D2049-8F74-441F-A95E-55700166A8F0}">
      <dgm:prSet/>
      <dgm:spPr/>
      <dgm:t>
        <a:bodyPr/>
        <a:lstStyle/>
        <a:p>
          <a:endParaRPr lang="en-US"/>
        </a:p>
      </dgm:t>
    </dgm:pt>
    <dgm:pt modelId="{6531BF54-7620-47EF-AF03-CA814AA5A8F0}" type="sibTrans" cxnId="{DA2D2049-8F74-441F-A95E-55700166A8F0}">
      <dgm:prSet/>
      <dgm:spPr/>
      <dgm:t>
        <a:bodyPr/>
        <a:lstStyle/>
        <a:p>
          <a:endParaRPr lang="en-US"/>
        </a:p>
      </dgm:t>
    </dgm:pt>
    <dgm:pt modelId="{4F4A7016-C9D5-984E-9060-0A2B5915EF02}" type="pres">
      <dgm:prSet presAssocID="{7283D0D6-F731-4BAA-B135-8A6F5903E647}" presName="vert0" presStyleCnt="0">
        <dgm:presLayoutVars>
          <dgm:dir/>
          <dgm:animOne val="branch"/>
          <dgm:animLvl val="lvl"/>
        </dgm:presLayoutVars>
      </dgm:prSet>
      <dgm:spPr/>
    </dgm:pt>
    <dgm:pt modelId="{87C20B1A-3FB7-524A-BB6A-73E5BFD7A5E5}" type="pres">
      <dgm:prSet presAssocID="{C3B01FF1-170A-42D0-91B4-7F8310A4D97F}" presName="thickLine" presStyleLbl="alignNode1" presStyleIdx="0" presStyleCnt="3"/>
      <dgm:spPr/>
    </dgm:pt>
    <dgm:pt modelId="{D197D1D3-5B82-F544-B7ED-9009E387229A}" type="pres">
      <dgm:prSet presAssocID="{C3B01FF1-170A-42D0-91B4-7F8310A4D97F}" presName="horz1" presStyleCnt="0"/>
      <dgm:spPr/>
    </dgm:pt>
    <dgm:pt modelId="{F5F3EB67-D71A-CC4B-BF8A-C0F4AAFE49A5}" type="pres">
      <dgm:prSet presAssocID="{C3B01FF1-170A-42D0-91B4-7F8310A4D97F}" presName="tx1" presStyleLbl="revTx" presStyleIdx="0" presStyleCnt="3"/>
      <dgm:spPr/>
    </dgm:pt>
    <dgm:pt modelId="{27F43D57-87B9-474A-96E1-44982E45D40D}" type="pres">
      <dgm:prSet presAssocID="{C3B01FF1-170A-42D0-91B4-7F8310A4D97F}" presName="vert1" presStyleCnt="0"/>
      <dgm:spPr/>
    </dgm:pt>
    <dgm:pt modelId="{E16A07A8-D271-544E-8189-062FE65EE6AF}" type="pres">
      <dgm:prSet presAssocID="{082DE290-BBEB-40B6-99A1-DF51BE13473E}" presName="thickLine" presStyleLbl="alignNode1" presStyleIdx="1" presStyleCnt="3"/>
      <dgm:spPr/>
    </dgm:pt>
    <dgm:pt modelId="{1FDEEDF1-7099-1C47-BC64-D6FC981331DF}" type="pres">
      <dgm:prSet presAssocID="{082DE290-BBEB-40B6-99A1-DF51BE13473E}" presName="horz1" presStyleCnt="0"/>
      <dgm:spPr/>
    </dgm:pt>
    <dgm:pt modelId="{26CE1051-F2E5-3840-B57D-BD0A8FD4EBCD}" type="pres">
      <dgm:prSet presAssocID="{082DE290-BBEB-40B6-99A1-DF51BE13473E}" presName="tx1" presStyleLbl="revTx" presStyleIdx="1" presStyleCnt="3"/>
      <dgm:spPr/>
    </dgm:pt>
    <dgm:pt modelId="{7B50867B-0980-7A4F-9252-8675BC0E470E}" type="pres">
      <dgm:prSet presAssocID="{082DE290-BBEB-40B6-99A1-DF51BE13473E}" presName="vert1" presStyleCnt="0"/>
      <dgm:spPr/>
    </dgm:pt>
    <dgm:pt modelId="{6C99DFCC-EA0D-4440-A830-4B49B5049AB2}" type="pres">
      <dgm:prSet presAssocID="{14B2952A-8C04-4940-8E3B-3442B8622416}" presName="thickLine" presStyleLbl="alignNode1" presStyleIdx="2" presStyleCnt="3"/>
      <dgm:spPr/>
    </dgm:pt>
    <dgm:pt modelId="{BEF3321A-BCA4-5F4B-932C-5D88CFA0156B}" type="pres">
      <dgm:prSet presAssocID="{14B2952A-8C04-4940-8E3B-3442B8622416}" presName="horz1" presStyleCnt="0"/>
      <dgm:spPr/>
    </dgm:pt>
    <dgm:pt modelId="{68986132-AD73-C44B-BB59-0188D0F32F5C}" type="pres">
      <dgm:prSet presAssocID="{14B2952A-8C04-4940-8E3B-3442B8622416}" presName="tx1" presStyleLbl="revTx" presStyleIdx="2" presStyleCnt="3"/>
      <dgm:spPr/>
    </dgm:pt>
    <dgm:pt modelId="{DF5A3997-B4D5-404A-97A9-22D0096E9FEE}" type="pres">
      <dgm:prSet presAssocID="{14B2952A-8C04-4940-8E3B-3442B8622416}" presName="vert1" presStyleCnt="0"/>
      <dgm:spPr/>
    </dgm:pt>
  </dgm:ptLst>
  <dgm:cxnLst>
    <dgm:cxn modelId="{3DA7BE0D-E187-478D-8E0B-F9B5400AABC5}" srcId="{7283D0D6-F731-4BAA-B135-8A6F5903E647}" destId="{C3B01FF1-170A-42D0-91B4-7F8310A4D97F}" srcOrd="0" destOrd="0" parTransId="{41B9B7E1-F842-4B6F-9892-69778904B9FE}" sibTransId="{4B9B4E74-8AD0-46F8-A4A2-EE35EAE08BB9}"/>
    <dgm:cxn modelId="{ADAC0914-9939-9540-99C5-DC7AB44B144D}" type="presOf" srcId="{14B2952A-8C04-4940-8E3B-3442B8622416}" destId="{68986132-AD73-C44B-BB59-0188D0F32F5C}" srcOrd="0" destOrd="0" presId="urn:microsoft.com/office/officeart/2008/layout/LinedList"/>
    <dgm:cxn modelId="{DA2D2049-8F74-441F-A95E-55700166A8F0}" srcId="{7283D0D6-F731-4BAA-B135-8A6F5903E647}" destId="{14B2952A-8C04-4940-8E3B-3442B8622416}" srcOrd="2" destOrd="0" parTransId="{0E3C5CB7-075D-49E1-A46E-EADB4B0B3456}" sibTransId="{6531BF54-7620-47EF-AF03-CA814AA5A8F0}"/>
    <dgm:cxn modelId="{2938CC58-0C40-AC45-9615-A59C0D0AC771}" type="presOf" srcId="{C3B01FF1-170A-42D0-91B4-7F8310A4D97F}" destId="{F5F3EB67-D71A-CC4B-BF8A-C0F4AAFE49A5}" srcOrd="0" destOrd="0" presId="urn:microsoft.com/office/officeart/2008/layout/LinedList"/>
    <dgm:cxn modelId="{378E0662-9407-A545-978B-B6DD5198884A}" type="presOf" srcId="{7283D0D6-F731-4BAA-B135-8A6F5903E647}" destId="{4F4A7016-C9D5-984E-9060-0A2B5915EF02}" srcOrd="0" destOrd="0" presId="urn:microsoft.com/office/officeart/2008/layout/LinedList"/>
    <dgm:cxn modelId="{68F525BE-2A8F-6246-9304-42732E967B33}" type="presOf" srcId="{082DE290-BBEB-40B6-99A1-DF51BE13473E}" destId="{26CE1051-F2E5-3840-B57D-BD0A8FD4EBCD}" srcOrd="0" destOrd="0" presId="urn:microsoft.com/office/officeart/2008/layout/LinedList"/>
    <dgm:cxn modelId="{EA1445FF-0067-452A-9C2A-D6030D7E04B5}" srcId="{7283D0D6-F731-4BAA-B135-8A6F5903E647}" destId="{082DE290-BBEB-40B6-99A1-DF51BE13473E}" srcOrd="1" destOrd="0" parTransId="{300D205F-D92C-4E0B-ABA2-EB11FD7092E7}" sibTransId="{6D6378C7-1A2B-4E2C-A0E7-E8B874E8664A}"/>
    <dgm:cxn modelId="{251DAC7F-DF99-ED47-B771-D8A27D04B3F8}" type="presParOf" srcId="{4F4A7016-C9D5-984E-9060-0A2B5915EF02}" destId="{87C20B1A-3FB7-524A-BB6A-73E5BFD7A5E5}" srcOrd="0" destOrd="0" presId="urn:microsoft.com/office/officeart/2008/layout/LinedList"/>
    <dgm:cxn modelId="{AD9AEECD-E1B3-BE49-932F-58303A7E3915}" type="presParOf" srcId="{4F4A7016-C9D5-984E-9060-0A2B5915EF02}" destId="{D197D1D3-5B82-F544-B7ED-9009E387229A}" srcOrd="1" destOrd="0" presId="urn:microsoft.com/office/officeart/2008/layout/LinedList"/>
    <dgm:cxn modelId="{75A90807-5291-394E-B0F7-82C82FBE25AD}" type="presParOf" srcId="{D197D1D3-5B82-F544-B7ED-9009E387229A}" destId="{F5F3EB67-D71A-CC4B-BF8A-C0F4AAFE49A5}" srcOrd="0" destOrd="0" presId="urn:microsoft.com/office/officeart/2008/layout/LinedList"/>
    <dgm:cxn modelId="{17945A94-6515-7340-B8C3-745DCE90EF82}" type="presParOf" srcId="{D197D1D3-5B82-F544-B7ED-9009E387229A}" destId="{27F43D57-87B9-474A-96E1-44982E45D40D}" srcOrd="1" destOrd="0" presId="urn:microsoft.com/office/officeart/2008/layout/LinedList"/>
    <dgm:cxn modelId="{11CBBAF4-783F-F746-9BA9-D27EC7772349}" type="presParOf" srcId="{4F4A7016-C9D5-984E-9060-0A2B5915EF02}" destId="{E16A07A8-D271-544E-8189-062FE65EE6AF}" srcOrd="2" destOrd="0" presId="urn:microsoft.com/office/officeart/2008/layout/LinedList"/>
    <dgm:cxn modelId="{44C65B57-25B4-E04E-8B11-6E2DFCC04C6A}" type="presParOf" srcId="{4F4A7016-C9D5-984E-9060-0A2B5915EF02}" destId="{1FDEEDF1-7099-1C47-BC64-D6FC981331DF}" srcOrd="3" destOrd="0" presId="urn:microsoft.com/office/officeart/2008/layout/LinedList"/>
    <dgm:cxn modelId="{B8C35706-D3F7-0A4B-8BB6-13439F0B794E}" type="presParOf" srcId="{1FDEEDF1-7099-1C47-BC64-D6FC981331DF}" destId="{26CE1051-F2E5-3840-B57D-BD0A8FD4EBCD}" srcOrd="0" destOrd="0" presId="urn:microsoft.com/office/officeart/2008/layout/LinedList"/>
    <dgm:cxn modelId="{F20AA504-B010-8844-9CBD-1B02E84CD168}" type="presParOf" srcId="{1FDEEDF1-7099-1C47-BC64-D6FC981331DF}" destId="{7B50867B-0980-7A4F-9252-8675BC0E470E}" srcOrd="1" destOrd="0" presId="urn:microsoft.com/office/officeart/2008/layout/LinedList"/>
    <dgm:cxn modelId="{C1B6F447-D44F-454A-9FF0-EAFEAFA0175D}" type="presParOf" srcId="{4F4A7016-C9D5-984E-9060-0A2B5915EF02}" destId="{6C99DFCC-EA0D-4440-A830-4B49B5049AB2}" srcOrd="4" destOrd="0" presId="urn:microsoft.com/office/officeart/2008/layout/LinedList"/>
    <dgm:cxn modelId="{7962CF13-5750-3447-ADA7-AB817E1292B0}" type="presParOf" srcId="{4F4A7016-C9D5-984E-9060-0A2B5915EF02}" destId="{BEF3321A-BCA4-5F4B-932C-5D88CFA0156B}" srcOrd="5" destOrd="0" presId="urn:microsoft.com/office/officeart/2008/layout/LinedList"/>
    <dgm:cxn modelId="{B61C5078-BE67-5543-B6FB-496151A0F1FD}" type="presParOf" srcId="{BEF3321A-BCA4-5F4B-932C-5D88CFA0156B}" destId="{68986132-AD73-C44B-BB59-0188D0F32F5C}" srcOrd="0" destOrd="0" presId="urn:microsoft.com/office/officeart/2008/layout/LinedList"/>
    <dgm:cxn modelId="{459F3605-8BD0-9847-A234-4C18B6765E55}" type="presParOf" srcId="{BEF3321A-BCA4-5F4B-932C-5D88CFA0156B}" destId="{DF5A3997-B4D5-404A-97A9-22D0096E9FEE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00B0B576-4F5B-48F8-AE7E-534DA5047BCC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79ED3AB7-9599-410C-B23B-F8340705FCAB}">
      <dgm:prSet/>
      <dgm:spPr/>
      <dgm:t>
        <a:bodyPr/>
        <a:lstStyle/>
        <a:p>
          <a:r>
            <a:rPr lang="uk-UA"/>
            <a:t>розробка трансформаторного вихідного каскаду для потужних систем </a:t>
          </a:r>
          <a:endParaRPr lang="en-US"/>
        </a:p>
      </dgm:t>
    </dgm:pt>
    <dgm:pt modelId="{94F6FF7F-C139-4663-B5CE-7D136FFEC647}" type="parTrans" cxnId="{20CB942B-9D28-4563-B407-7FDA15B12994}">
      <dgm:prSet/>
      <dgm:spPr/>
      <dgm:t>
        <a:bodyPr/>
        <a:lstStyle/>
        <a:p>
          <a:endParaRPr lang="en-US"/>
        </a:p>
      </dgm:t>
    </dgm:pt>
    <dgm:pt modelId="{481339D0-C8A1-4E92-8C4E-43E51BD5DC0B}" type="sibTrans" cxnId="{20CB942B-9D28-4563-B407-7FDA15B12994}">
      <dgm:prSet/>
      <dgm:spPr/>
      <dgm:t>
        <a:bodyPr/>
        <a:lstStyle/>
        <a:p>
          <a:endParaRPr lang="en-US"/>
        </a:p>
      </dgm:t>
    </dgm:pt>
    <dgm:pt modelId="{884C1773-536B-4372-BFD3-75F7660753D9}">
      <dgm:prSet/>
      <dgm:spPr/>
      <dgm:t>
        <a:bodyPr/>
        <a:lstStyle/>
        <a:p>
          <a:r>
            <a:rPr lang="uk-UA"/>
            <a:t>розробка </a:t>
          </a:r>
          <a:r>
            <a:rPr lang="en-US"/>
            <a:t>CAN-</a:t>
          </a:r>
          <a:r>
            <a:rPr lang="uk-UA"/>
            <a:t>системи керування на пасивній оптичній інфраструктурі</a:t>
          </a:r>
          <a:endParaRPr lang="en-US"/>
        </a:p>
      </dgm:t>
    </dgm:pt>
    <dgm:pt modelId="{7486C2D1-F3E3-40A4-ABCC-2A41F86EFE04}" type="parTrans" cxnId="{A99D5277-0CCB-4DB0-8E69-A215EAEB1AFA}">
      <dgm:prSet/>
      <dgm:spPr/>
      <dgm:t>
        <a:bodyPr/>
        <a:lstStyle/>
        <a:p>
          <a:endParaRPr lang="en-US"/>
        </a:p>
      </dgm:t>
    </dgm:pt>
    <dgm:pt modelId="{1744CECC-80FC-4E7B-B77A-71EE1489880A}" type="sibTrans" cxnId="{A99D5277-0CCB-4DB0-8E69-A215EAEB1AFA}">
      <dgm:prSet/>
      <dgm:spPr/>
      <dgm:t>
        <a:bodyPr/>
        <a:lstStyle/>
        <a:p>
          <a:endParaRPr lang="en-US"/>
        </a:p>
      </dgm:t>
    </dgm:pt>
    <dgm:pt modelId="{5A575B59-EEAF-4080-B377-6B14B223F874}">
      <dgm:prSet/>
      <dgm:spPr/>
      <dgm:t>
        <a:bodyPr/>
        <a:lstStyle/>
        <a:p>
          <a:r>
            <a:rPr lang="uk-UA" dirty="0"/>
            <a:t>розробка </a:t>
          </a:r>
          <a:r>
            <a:rPr lang="en-US" dirty="0"/>
            <a:t>CAN </a:t>
          </a:r>
          <a:r>
            <a:rPr lang="uk-UA" dirty="0"/>
            <a:t>системи керування на базі </a:t>
          </a:r>
          <a:r>
            <a:rPr lang="en-US" dirty="0" err="1"/>
            <a:t>CANoverPower</a:t>
          </a:r>
          <a:r>
            <a:rPr lang="uk-UA" dirty="0"/>
            <a:t>-технології</a:t>
          </a:r>
          <a:endParaRPr lang="en-US" dirty="0"/>
        </a:p>
      </dgm:t>
    </dgm:pt>
    <dgm:pt modelId="{774152F6-1F53-471B-98CB-B250A591021F}" type="parTrans" cxnId="{941343C4-8320-4D14-91BC-B70C6A6855FF}">
      <dgm:prSet/>
      <dgm:spPr/>
      <dgm:t>
        <a:bodyPr/>
        <a:lstStyle/>
        <a:p>
          <a:endParaRPr lang="en-US"/>
        </a:p>
      </dgm:t>
    </dgm:pt>
    <dgm:pt modelId="{B9DD001F-A6CE-46B3-A867-2D3054486D58}" type="sibTrans" cxnId="{941343C4-8320-4D14-91BC-B70C6A6855FF}">
      <dgm:prSet/>
      <dgm:spPr/>
      <dgm:t>
        <a:bodyPr/>
        <a:lstStyle/>
        <a:p>
          <a:endParaRPr lang="en-US"/>
        </a:p>
      </dgm:t>
    </dgm:pt>
    <dgm:pt modelId="{013DEDDD-8347-441F-A9D0-1CA065F4E33B}">
      <dgm:prSet/>
      <dgm:spPr/>
      <dgm:t>
        <a:bodyPr/>
        <a:lstStyle/>
        <a:p>
          <a:r>
            <a:rPr lang="uk-UA" dirty="0"/>
            <a:t>розробка високовольтного інвертора </a:t>
          </a:r>
          <a:r>
            <a:rPr lang="en-US" dirty="0"/>
            <a:t>11</a:t>
          </a:r>
          <a:r>
            <a:rPr lang="uk-UA" dirty="0"/>
            <a:t>кВ</a:t>
          </a:r>
          <a:r>
            <a:rPr lang="en-US" dirty="0"/>
            <a:t> </a:t>
          </a:r>
        </a:p>
      </dgm:t>
    </dgm:pt>
    <dgm:pt modelId="{04B2F2B9-32D8-4F98-9BF4-FDD9CCDC2CCA}" type="parTrans" cxnId="{D3A3F337-06CF-42C8-A65F-8FF049D3ECF8}">
      <dgm:prSet/>
      <dgm:spPr/>
      <dgm:t>
        <a:bodyPr/>
        <a:lstStyle/>
        <a:p>
          <a:endParaRPr lang="en-US"/>
        </a:p>
      </dgm:t>
    </dgm:pt>
    <dgm:pt modelId="{73E55232-F773-4F22-A082-DDD4998FCDF7}" type="sibTrans" cxnId="{D3A3F337-06CF-42C8-A65F-8FF049D3ECF8}">
      <dgm:prSet/>
      <dgm:spPr/>
      <dgm:t>
        <a:bodyPr/>
        <a:lstStyle/>
        <a:p>
          <a:endParaRPr lang="en-US"/>
        </a:p>
      </dgm:t>
    </dgm:pt>
    <dgm:pt modelId="{EE70A1C4-A7A9-4F4F-8300-0816FDDA79BC}" type="pres">
      <dgm:prSet presAssocID="{00B0B576-4F5B-48F8-AE7E-534DA5047BCC}" presName="linear" presStyleCnt="0">
        <dgm:presLayoutVars>
          <dgm:animLvl val="lvl"/>
          <dgm:resizeHandles val="exact"/>
        </dgm:presLayoutVars>
      </dgm:prSet>
      <dgm:spPr/>
    </dgm:pt>
    <dgm:pt modelId="{A49C7585-F20A-0146-AEAA-C2F4A9CE40E5}" type="pres">
      <dgm:prSet presAssocID="{79ED3AB7-9599-410C-B23B-F8340705FCAB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98319763-DF9A-0346-9C8C-D6FD42847C8D}" type="pres">
      <dgm:prSet presAssocID="{481339D0-C8A1-4E92-8C4E-43E51BD5DC0B}" presName="spacer" presStyleCnt="0"/>
      <dgm:spPr/>
    </dgm:pt>
    <dgm:pt modelId="{532A3C7B-0B6C-9E49-9A5C-DEA20ED41861}" type="pres">
      <dgm:prSet presAssocID="{884C1773-536B-4372-BFD3-75F7660753D9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CB46E36D-E002-B44A-89D0-3F0E4193417B}" type="pres">
      <dgm:prSet presAssocID="{1744CECC-80FC-4E7B-B77A-71EE1489880A}" presName="spacer" presStyleCnt="0"/>
      <dgm:spPr/>
    </dgm:pt>
    <dgm:pt modelId="{399F4F8B-DCC0-AC40-82BA-E49C9F4547A8}" type="pres">
      <dgm:prSet presAssocID="{5A575B59-EEAF-4080-B377-6B14B223F874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DBD58418-845F-0E47-9430-40FAB2CE7067}" type="pres">
      <dgm:prSet presAssocID="{B9DD001F-A6CE-46B3-A867-2D3054486D58}" presName="spacer" presStyleCnt="0"/>
      <dgm:spPr/>
    </dgm:pt>
    <dgm:pt modelId="{93749EDC-F7E5-4A4D-B1FC-AF89B6B3B1EC}" type="pres">
      <dgm:prSet presAssocID="{013DEDDD-8347-441F-A9D0-1CA065F4E33B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A180800E-D924-F644-A78D-E89C4961DFFE}" type="presOf" srcId="{013DEDDD-8347-441F-A9D0-1CA065F4E33B}" destId="{93749EDC-F7E5-4A4D-B1FC-AF89B6B3B1EC}" srcOrd="0" destOrd="0" presId="urn:microsoft.com/office/officeart/2005/8/layout/vList2"/>
    <dgm:cxn modelId="{B37B3D28-D54C-6C44-8ABB-305B041B945B}" type="presOf" srcId="{5A575B59-EEAF-4080-B377-6B14B223F874}" destId="{399F4F8B-DCC0-AC40-82BA-E49C9F4547A8}" srcOrd="0" destOrd="0" presId="urn:microsoft.com/office/officeart/2005/8/layout/vList2"/>
    <dgm:cxn modelId="{20CB942B-9D28-4563-B407-7FDA15B12994}" srcId="{00B0B576-4F5B-48F8-AE7E-534DA5047BCC}" destId="{79ED3AB7-9599-410C-B23B-F8340705FCAB}" srcOrd="0" destOrd="0" parTransId="{94F6FF7F-C139-4663-B5CE-7D136FFEC647}" sibTransId="{481339D0-C8A1-4E92-8C4E-43E51BD5DC0B}"/>
    <dgm:cxn modelId="{4B172532-FAEF-2D49-BA00-D62C39BA39CE}" type="presOf" srcId="{00B0B576-4F5B-48F8-AE7E-534DA5047BCC}" destId="{EE70A1C4-A7A9-4F4F-8300-0816FDDA79BC}" srcOrd="0" destOrd="0" presId="urn:microsoft.com/office/officeart/2005/8/layout/vList2"/>
    <dgm:cxn modelId="{D3A3F337-06CF-42C8-A65F-8FF049D3ECF8}" srcId="{00B0B576-4F5B-48F8-AE7E-534DA5047BCC}" destId="{013DEDDD-8347-441F-A9D0-1CA065F4E33B}" srcOrd="3" destOrd="0" parTransId="{04B2F2B9-32D8-4F98-9BF4-FDD9CCDC2CCA}" sibTransId="{73E55232-F773-4F22-A082-DDD4998FCDF7}"/>
    <dgm:cxn modelId="{A99D5277-0CCB-4DB0-8E69-A215EAEB1AFA}" srcId="{00B0B576-4F5B-48F8-AE7E-534DA5047BCC}" destId="{884C1773-536B-4372-BFD3-75F7660753D9}" srcOrd="1" destOrd="0" parTransId="{7486C2D1-F3E3-40A4-ABCC-2A41F86EFE04}" sibTransId="{1744CECC-80FC-4E7B-B77A-71EE1489880A}"/>
    <dgm:cxn modelId="{941343C4-8320-4D14-91BC-B70C6A6855FF}" srcId="{00B0B576-4F5B-48F8-AE7E-534DA5047BCC}" destId="{5A575B59-EEAF-4080-B377-6B14B223F874}" srcOrd="2" destOrd="0" parTransId="{774152F6-1F53-471B-98CB-B250A591021F}" sibTransId="{B9DD001F-A6CE-46B3-A867-2D3054486D58}"/>
    <dgm:cxn modelId="{88852AC6-2CB4-6E4F-A55A-A3F149A1E64C}" type="presOf" srcId="{79ED3AB7-9599-410C-B23B-F8340705FCAB}" destId="{A49C7585-F20A-0146-AEAA-C2F4A9CE40E5}" srcOrd="0" destOrd="0" presId="urn:microsoft.com/office/officeart/2005/8/layout/vList2"/>
    <dgm:cxn modelId="{B5C584CF-A90C-DE46-9E73-A3BE401DCCC2}" type="presOf" srcId="{884C1773-536B-4372-BFD3-75F7660753D9}" destId="{532A3C7B-0B6C-9E49-9A5C-DEA20ED41861}" srcOrd="0" destOrd="0" presId="urn:microsoft.com/office/officeart/2005/8/layout/vList2"/>
    <dgm:cxn modelId="{37F45895-4AEA-DC4B-8AE2-88E4A8AEA55A}" type="presParOf" srcId="{EE70A1C4-A7A9-4F4F-8300-0816FDDA79BC}" destId="{A49C7585-F20A-0146-AEAA-C2F4A9CE40E5}" srcOrd="0" destOrd="0" presId="urn:microsoft.com/office/officeart/2005/8/layout/vList2"/>
    <dgm:cxn modelId="{1A9D7DD4-078D-6E4F-9724-45D9D375C38B}" type="presParOf" srcId="{EE70A1C4-A7A9-4F4F-8300-0816FDDA79BC}" destId="{98319763-DF9A-0346-9C8C-D6FD42847C8D}" srcOrd="1" destOrd="0" presId="urn:microsoft.com/office/officeart/2005/8/layout/vList2"/>
    <dgm:cxn modelId="{3EAC2F65-A540-7F43-BB86-334F03936BA1}" type="presParOf" srcId="{EE70A1C4-A7A9-4F4F-8300-0816FDDA79BC}" destId="{532A3C7B-0B6C-9E49-9A5C-DEA20ED41861}" srcOrd="2" destOrd="0" presId="urn:microsoft.com/office/officeart/2005/8/layout/vList2"/>
    <dgm:cxn modelId="{8BBDFBEC-AEB1-9B48-9AB9-DEC86DE60C1F}" type="presParOf" srcId="{EE70A1C4-A7A9-4F4F-8300-0816FDDA79BC}" destId="{CB46E36D-E002-B44A-89D0-3F0E4193417B}" srcOrd="3" destOrd="0" presId="urn:microsoft.com/office/officeart/2005/8/layout/vList2"/>
    <dgm:cxn modelId="{71052A8A-57A3-3247-9489-3F3B7C061E5A}" type="presParOf" srcId="{EE70A1C4-A7A9-4F4F-8300-0816FDDA79BC}" destId="{399F4F8B-DCC0-AC40-82BA-E49C9F4547A8}" srcOrd="4" destOrd="0" presId="urn:microsoft.com/office/officeart/2005/8/layout/vList2"/>
    <dgm:cxn modelId="{30308F2F-6995-284F-BD28-937F2596D39D}" type="presParOf" srcId="{EE70A1C4-A7A9-4F4F-8300-0816FDDA79BC}" destId="{DBD58418-845F-0E47-9430-40FAB2CE7067}" srcOrd="5" destOrd="0" presId="urn:microsoft.com/office/officeart/2005/8/layout/vList2"/>
    <dgm:cxn modelId="{0B7F2625-029B-8146-8B95-1FE4C7BB7CE5}" type="presParOf" srcId="{EE70A1C4-A7A9-4F4F-8300-0816FDDA79BC}" destId="{93749EDC-F7E5-4A4D-B1FC-AF89B6B3B1EC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C72EBB9-C4AE-448B-A22A-FB8927D04C4F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175CE790-CC04-462E-8B38-0B0D3B45CF80}">
      <dgm:prSet/>
      <dgm:spPr/>
      <dgm:t>
        <a:bodyPr/>
        <a:lstStyle/>
        <a:p>
          <a:r>
            <a:rPr lang="uk-UA"/>
            <a:t>У 2023-2024 роках ціни на фотогальванічне обладнання знизились більш ніж на 50%, і ця тенденція продовжиться.</a:t>
          </a:r>
          <a:endParaRPr lang="en-US"/>
        </a:p>
      </dgm:t>
    </dgm:pt>
    <dgm:pt modelId="{CAE47900-0865-4515-8928-FED0662D7B56}" type="parTrans" cxnId="{1327226F-6F74-4179-8D89-5F6A97F98A40}">
      <dgm:prSet/>
      <dgm:spPr/>
      <dgm:t>
        <a:bodyPr/>
        <a:lstStyle/>
        <a:p>
          <a:endParaRPr lang="en-US"/>
        </a:p>
      </dgm:t>
    </dgm:pt>
    <dgm:pt modelId="{C860CE66-64FE-411B-9EBD-8919D9869D29}" type="sibTrans" cxnId="{1327226F-6F74-4179-8D89-5F6A97F98A40}">
      <dgm:prSet/>
      <dgm:spPr/>
      <dgm:t>
        <a:bodyPr/>
        <a:lstStyle/>
        <a:p>
          <a:endParaRPr lang="en-US"/>
        </a:p>
      </dgm:t>
    </dgm:pt>
    <dgm:pt modelId="{D84ED5C0-3AA3-42F2-BB87-F0E4F70E00E1}">
      <dgm:prSet/>
      <dgm:spPr/>
      <dgm:t>
        <a:bodyPr/>
        <a:lstStyle/>
        <a:p>
          <a:r>
            <a:rPr lang="uk-UA" dirty="0"/>
            <a:t>Ціни на сучасні акумулятори з новітніми хімічними складами (LiFePo4, LTO, </a:t>
          </a:r>
          <a:r>
            <a:rPr lang="uk-UA" dirty="0" err="1"/>
            <a:t>N</a:t>
          </a:r>
          <a:r>
            <a:rPr lang="uk-UA" dirty="0"/>
            <a:t>+ </a:t>
          </a:r>
          <a:r>
            <a:rPr lang="uk-UA" dirty="0" err="1"/>
            <a:t>Sodium</a:t>
          </a:r>
          <a:r>
            <a:rPr lang="uk-UA" dirty="0"/>
            <a:t>) також зменшяться на понад 50% у 2023-2024 роках, і ця тенденція збережеться.</a:t>
          </a:r>
          <a:endParaRPr lang="en-US" dirty="0"/>
        </a:p>
      </dgm:t>
    </dgm:pt>
    <dgm:pt modelId="{40B581B1-03E6-494E-AD9D-6B01572A6777}" type="parTrans" cxnId="{DC8E5C7F-31EE-41EA-8C93-90F446FFA822}">
      <dgm:prSet/>
      <dgm:spPr/>
      <dgm:t>
        <a:bodyPr/>
        <a:lstStyle/>
        <a:p>
          <a:endParaRPr lang="en-US"/>
        </a:p>
      </dgm:t>
    </dgm:pt>
    <dgm:pt modelId="{8F2679D2-D3C2-4A1C-9FF9-032E0223658C}" type="sibTrans" cxnId="{DC8E5C7F-31EE-41EA-8C93-90F446FFA822}">
      <dgm:prSet/>
      <dgm:spPr/>
      <dgm:t>
        <a:bodyPr/>
        <a:lstStyle/>
        <a:p>
          <a:endParaRPr lang="en-US"/>
        </a:p>
      </dgm:t>
    </dgm:pt>
    <dgm:pt modelId="{FA711695-E6B6-433A-A086-6A272A03A200}">
      <dgm:prSet/>
      <dgm:spPr/>
      <dgm:t>
        <a:bodyPr/>
        <a:lstStyle/>
        <a:p>
          <a:r>
            <a:rPr lang="uk-UA"/>
            <a:t>Розвиток силової напівпровідникової продукції, такої як MOSFET і IGBT в автомобільній галузі (електромобілі), сприяє зниженню вартості потужних інтегральних схем.</a:t>
          </a:r>
          <a:endParaRPr lang="en-US"/>
        </a:p>
      </dgm:t>
    </dgm:pt>
    <dgm:pt modelId="{9EDE3D0F-3DBC-4144-9899-DC40102B2606}" type="parTrans" cxnId="{4EB52B8A-C5CD-431D-9660-9C49B13B20AA}">
      <dgm:prSet/>
      <dgm:spPr/>
      <dgm:t>
        <a:bodyPr/>
        <a:lstStyle/>
        <a:p>
          <a:endParaRPr lang="en-US"/>
        </a:p>
      </dgm:t>
    </dgm:pt>
    <dgm:pt modelId="{3E372A4D-4F2D-4314-A520-AE8249118D2E}" type="sibTrans" cxnId="{4EB52B8A-C5CD-431D-9660-9C49B13B20AA}">
      <dgm:prSet/>
      <dgm:spPr/>
      <dgm:t>
        <a:bodyPr/>
        <a:lstStyle/>
        <a:p>
          <a:endParaRPr lang="en-US"/>
        </a:p>
      </dgm:t>
    </dgm:pt>
    <dgm:pt modelId="{35AFAEAD-76E0-4A45-B4CF-C800181B4FE0}" type="pres">
      <dgm:prSet presAssocID="{2C72EBB9-C4AE-448B-A22A-FB8927D04C4F}" presName="linear" presStyleCnt="0">
        <dgm:presLayoutVars>
          <dgm:animLvl val="lvl"/>
          <dgm:resizeHandles val="exact"/>
        </dgm:presLayoutVars>
      </dgm:prSet>
      <dgm:spPr/>
    </dgm:pt>
    <dgm:pt modelId="{35D80D6F-E88E-8C4A-8AE2-65704C448534}" type="pres">
      <dgm:prSet presAssocID="{175CE790-CC04-462E-8B38-0B0D3B45CF80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53CEF642-D5FA-5347-BBB6-9DD1BC3FAF42}" type="pres">
      <dgm:prSet presAssocID="{C860CE66-64FE-411B-9EBD-8919D9869D29}" presName="spacer" presStyleCnt="0"/>
      <dgm:spPr/>
    </dgm:pt>
    <dgm:pt modelId="{39D2571F-0B12-2541-A120-5AEE7A906580}" type="pres">
      <dgm:prSet presAssocID="{D84ED5C0-3AA3-42F2-BB87-F0E4F70E00E1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252EB428-D8B9-FD4D-8F56-2AE46BEA8C56}" type="pres">
      <dgm:prSet presAssocID="{8F2679D2-D3C2-4A1C-9FF9-032E0223658C}" presName="spacer" presStyleCnt="0"/>
      <dgm:spPr/>
    </dgm:pt>
    <dgm:pt modelId="{DEB802F5-E490-BF45-ABC9-712E13DE8E64}" type="pres">
      <dgm:prSet presAssocID="{FA711695-E6B6-433A-A086-6A272A03A200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4DA4530D-5027-D84D-B9CF-7ECE14785C6C}" type="presOf" srcId="{175CE790-CC04-462E-8B38-0B0D3B45CF80}" destId="{35D80D6F-E88E-8C4A-8AE2-65704C448534}" srcOrd="0" destOrd="0" presId="urn:microsoft.com/office/officeart/2005/8/layout/vList2"/>
    <dgm:cxn modelId="{E5C10C61-84E8-5546-A00F-4678C21F467E}" type="presOf" srcId="{2C72EBB9-C4AE-448B-A22A-FB8927D04C4F}" destId="{35AFAEAD-76E0-4A45-B4CF-C800181B4FE0}" srcOrd="0" destOrd="0" presId="urn:microsoft.com/office/officeart/2005/8/layout/vList2"/>
    <dgm:cxn modelId="{1327226F-6F74-4179-8D89-5F6A97F98A40}" srcId="{2C72EBB9-C4AE-448B-A22A-FB8927D04C4F}" destId="{175CE790-CC04-462E-8B38-0B0D3B45CF80}" srcOrd="0" destOrd="0" parTransId="{CAE47900-0865-4515-8928-FED0662D7B56}" sibTransId="{C860CE66-64FE-411B-9EBD-8919D9869D29}"/>
    <dgm:cxn modelId="{DC8E5C7F-31EE-41EA-8C93-90F446FFA822}" srcId="{2C72EBB9-C4AE-448B-A22A-FB8927D04C4F}" destId="{D84ED5C0-3AA3-42F2-BB87-F0E4F70E00E1}" srcOrd="1" destOrd="0" parTransId="{40B581B1-03E6-494E-AD9D-6B01572A6777}" sibTransId="{8F2679D2-D3C2-4A1C-9FF9-032E0223658C}"/>
    <dgm:cxn modelId="{4EB52B8A-C5CD-431D-9660-9C49B13B20AA}" srcId="{2C72EBB9-C4AE-448B-A22A-FB8927D04C4F}" destId="{FA711695-E6B6-433A-A086-6A272A03A200}" srcOrd="2" destOrd="0" parTransId="{9EDE3D0F-3DBC-4144-9899-DC40102B2606}" sibTransId="{3E372A4D-4F2D-4314-A520-AE8249118D2E}"/>
    <dgm:cxn modelId="{268605A6-BA01-614A-BCF8-8B363A82C8C1}" type="presOf" srcId="{D84ED5C0-3AA3-42F2-BB87-F0E4F70E00E1}" destId="{39D2571F-0B12-2541-A120-5AEE7A906580}" srcOrd="0" destOrd="0" presId="urn:microsoft.com/office/officeart/2005/8/layout/vList2"/>
    <dgm:cxn modelId="{ED6210B3-FD77-344E-9C31-095D793D01F1}" type="presOf" srcId="{FA711695-E6B6-433A-A086-6A272A03A200}" destId="{DEB802F5-E490-BF45-ABC9-712E13DE8E64}" srcOrd="0" destOrd="0" presId="urn:microsoft.com/office/officeart/2005/8/layout/vList2"/>
    <dgm:cxn modelId="{F88C3A67-8360-6642-AC66-F0ACFCB7625C}" type="presParOf" srcId="{35AFAEAD-76E0-4A45-B4CF-C800181B4FE0}" destId="{35D80D6F-E88E-8C4A-8AE2-65704C448534}" srcOrd="0" destOrd="0" presId="urn:microsoft.com/office/officeart/2005/8/layout/vList2"/>
    <dgm:cxn modelId="{592740BE-B8FF-DB4E-ADE0-8485426D703A}" type="presParOf" srcId="{35AFAEAD-76E0-4A45-B4CF-C800181B4FE0}" destId="{53CEF642-D5FA-5347-BBB6-9DD1BC3FAF42}" srcOrd="1" destOrd="0" presId="urn:microsoft.com/office/officeart/2005/8/layout/vList2"/>
    <dgm:cxn modelId="{2FAAFD95-A182-7A4F-BA71-1EB94AC38571}" type="presParOf" srcId="{35AFAEAD-76E0-4A45-B4CF-C800181B4FE0}" destId="{39D2571F-0B12-2541-A120-5AEE7A906580}" srcOrd="2" destOrd="0" presId="urn:microsoft.com/office/officeart/2005/8/layout/vList2"/>
    <dgm:cxn modelId="{584D0AFF-06E1-7D40-9323-140C9B3CC788}" type="presParOf" srcId="{35AFAEAD-76E0-4A45-B4CF-C800181B4FE0}" destId="{252EB428-D8B9-FD4D-8F56-2AE46BEA8C56}" srcOrd="3" destOrd="0" presId="urn:microsoft.com/office/officeart/2005/8/layout/vList2"/>
    <dgm:cxn modelId="{013172AD-7CC5-7B48-ABAB-3E973BD724C5}" type="presParOf" srcId="{35AFAEAD-76E0-4A45-B4CF-C800181B4FE0}" destId="{DEB802F5-E490-BF45-ABC9-712E13DE8E64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071C392-ADEB-4648-A0F0-D6107459E804}" type="doc">
      <dgm:prSet loTypeId="urn:microsoft.com/office/officeart/2005/8/layout/vList2" loCatId="list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449076F8-E6FF-464D-9447-309140EF3779}">
      <dgm:prSet/>
      <dgm:spPr/>
      <dgm:t>
        <a:bodyPr/>
        <a:lstStyle/>
        <a:p>
          <a:r>
            <a:rPr lang="uk-UA"/>
            <a:t>потреба в малопотужних гібридних рішеннях можна вважати вирішеним (до 50квт)</a:t>
          </a:r>
          <a:endParaRPr lang="en-US"/>
        </a:p>
      </dgm:t>
    </dgm:pt>
    <dgm:pt modelId="{8114F1B1-F482-4B2D-BBCB-736F250FE36B}" type="parTrans" cxnId="{88BC7312-E45A-4460-ACE4-5E07D48CC959}">
      <dgm:prSet/>
      <dgm:spPr/>
      <dgm:t>
        <a:bodyPr/>
        <a:lstStyle/>
        <a:p>
          <a:endParaRPr lang="en-US"/>
        </a:p>
      </dgm:t>
    </dgm:pt>
    <dgm:pt modelId="{6577A1B4-5793-49EC-80B2-CB62BFD65F7A}" type="sibTrans" cxnId="{88BC7312-E45A-4460-ACE4-5E07D48CC959}">
      <dgm:prSet/>
      <dgm:spPr/>
      <dgm:t>
        <a:bodyPr/>
        <a:lstStyle/>
        <a:p>
          <a:endParaRPr lang="en-US"/>
        </a:p>
      </dgm:t>
    </dgm:pt>
    <dgm:pt modelId="{E6E5EDC9-F076-46AB-A63F-C3DC808D6875}">
      <dgm:prSet/>
      <dgm:spPr/>
      <dgm:t>
        <a:bodyPr/>
        <a:lstStyle/>
        <a:p>
          <a:r>
            <a:rPr lang="uk-UA" dirty="0"/>
            <a:t>є потреба у рішеннях 100-500квт для бізнесу</a:t>
          </a:r>
          <a:r>
            <a:rPr lang="en-US" dirty="0"/>
            <a:t>/</a:t>
          </a:r>
          <a:r>
            <a:rPr lang="uk-UA" dirty="0"/>
            <a:t>державного сектору тощо</a:t>
          </a:r>
          <a:endParaRPr lang="en-US" dirty="0"/>
        </a:p>
      </dgm:t>
    </dgm:pt>
    <dgm:pt modelId="{D1AA2CC0-2516-481E-8CB4-7B79B48D9D0F}" type="parTrans" cxnId="{E56443ED-BE70-41B8-9DC1-7770F861C569}">
      <dgm:prSet/>
      <dgm:spPr/>
      <dgm:t>
        <a:bodyPr/>
        <a:lstStyle/>
        <a:p>
          <a:endParaRPr lang="en-US"/>
        </a:p>
      </dgm:t>
    </dgm:pt>
    <dgm:pt modelId="{8807C003-1D11-4009-8C6F-0C4C7E1CD267}" type="sibTrans" cxnId="{E56443ED-BE70-41B8-9DC1-7770F861C569}">
      <dgm:prSet/>
      <dgm:spPr/>
      <dgm:t>
        <a:bodyPr/>
        <a:lstStyle/>
        <a:p>
          <a:endParaRPr lang="en-US"/>
        </a:p>
      </dgm:t>
    </dgm:pt>
    <dgm:pt modelId="{1DCBC36B-1C7E-4668-A373-13E2563DD4C5}">
      <dgm:prSet/>
      <dgm:spPr/>
      <dgm:t>
        <a:bodyPr/>
        <a:lstStyle/>
        <a:p>
          <a:r>
            <a:rPr lang="uk-UA"/>
            <a:t>існуючі рішення мають вартість 350-450 євро на квт що досить дорого для поширення</a:t>
          </a:r>
          <a:endParaRPr lang="en-US"/>
        </a:p>
      </dgm:t>
    </dgm:pt>
    <dgm:pt modelId="{64C7B0E6-72FD-478C-B076-247F608BF0C0}" type="parTrans" cxnId="{A178C7AF-56EB-4A65-B98E-89290D42FDE8}">
      <dgm:prSet/>
      <dgm:spPr/>
      <dgm:t>
        <a:bodyPr/>
        <a:lstStyle/>
        <a:p>
          <a:endParaRPr lang="en-US"/>
        </a:p>
      </dgm:t>
    </dgm:pt>
    <dgm:pt modelId="{4ACB43FF-5618-4BFA-A8CC-A1290656544C}" type="sibTrans" cxnId="{A178C7AF-56EB-4A65-B98E-89290D42FDE8}">
      <dgm:prSet/>
      <dgm:spPr/>
      <dgm:t>
        <a:bodyPr/>
        <a:lstStyle/>
        <a:p>
          <a:endParaRPr lang="en-US"/>
        </a:p>
      </dgm:t>
    </dgm:pt>
    <dgm:pt modelId="{072E82AC-C054-414A-A044-362A8D4F590D}">
      <dgm:prSet/>
      <dgm:spPr/>
      <dgm:t>
        <a:bodyPr/>
        <a:lstStyle/>
        <a:p>
          <a:r>
            <a:rPr lang="uk-UA" dirty="0"/>
            <a:t>існуючі рішення зазвичай використовують засіб перетворення типу ШІМ (</a:t>
          </a:r>
          <a:r>
            <a:rPr lang="uk-UA" dirty="0" err="1"/>
            <a:t>широтно</a:t>
          </a:r>
          <a:r>
            <a:rPr lang="uk-UA" dirty="0"/>
            <a:t>-імпульсна модуляція) з великим відсотком втрат</a:t>
          </a:r>
          <a:endParaRPr lang="en-US" dirty="0"/>
        </a:p>
      </dgm:t>
    </dgm:pt>
    <dgm:pt modelId="{8C3E3422-F13B-4485-B595-0CE46A2C26BE}" type="parTrans" cxnId="{68BA092E-C139-4A84-B992-BF345BB76E43}">
      <dgm:prSet/>
      <dgm:spPr/>
      <dgm:t>
        <a:bodyPr/>
        <a:lstStyle/>
        <a:p>
          <a:endParaRPr lang="en-US"/>
        </a:p>
      </dgm:t>
    </dgm:pt>
    <dgm:pt modelId="{B4FA8E50-4A78-4363-9D17-966AB13527DB}" type="sibTrans" cxnId="{68BA092E-C139-4A84-B992-BF345BB76E43}">
      <dgm:prSet/>
      <dgm:spPr/>
      <dgm:t>
        <a:bodyPr/>
        <a:lstStyle/>
        <a:p>
          <a:endParaRPr lang="en-US"/>
        </a:p>
      </dgm:t>
    </dgm:pt>
    <dgm:pt modelId="{04ECC2CC-DB1C-F34F-BE80-42C947ECBA1F}" type="pres">
      <dgm:prSet presAssocID="{1071C392-ADEB-4648-A0F0-D6107459E804}" presName="linear" presStyleCnt="0">
        <dgm:presLayoutVars>
          <dgm:animLvl val="lvl"/>
          <dgm:resizeHandles val="exact"/>
        </dgm:presLayoutVars>
      </dgm:prSet>
      <dgm:spPr/>
    </dgm:pt>
    <dgm:pt modelId="{A120AC7A-25CE-2742-914C-E9EE95BFA97F}" type="pres">
      <dgm:prSet presAssocID="{449076F8-E6FF-464D-9447-309140EF3779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339C2062-9A61-3248-A3AC-D12942905F8B}" type="pres">
      <dgm:prSet presAssocID="{6577A1B4-5793-49EC-80B2-CB62BFD65F7A}" presName="spacer" presStyleCnt="0"/>
      <dgm:spPr/>
    </dgm:pt>
    <dgm:pt modelId="{29B86187-E94B-ED4E-BE5E-2BFF105F8AD6}" type="pres">
      <dgm:prSet presAssocID="{E6E5EDC9-F076-46AB-A63F-C3DC808D6875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2E426CA3-08BD-8B46-8609-7C4324F6A051}" type="pres">
      <dgm:prSet presAssocID="{8807C003-1D11-4009-8C6F-0C4C7E1CD267}" presName="spacer" presStyleCnt="0"/>
      <dgm:spPr/>
    </dgm:pt>
    <dgm:pt modelId="{AC86AE1F-32DC-AA46-8728-BCE0D1EA6A1A}" type="pres">
      <dgm:prSet presAssocID="{1DCBC36B-1C7E-4668-A373-13E2563DD4C5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126B15DE-E963-CA42-9A77-E29291F8DB2C}" type="pres">
      <dgm:prSet presAssocID="{4ACB43FF-5618-4BFA-A8CC-A1290656544C}" presName="spacer" presStyleCnt="0"/>
      <dgm:spPr/>
    </dgm:pt>
    <dgm:pt modelId="{D638BCD4-9485-B84A-8174-58781CB543D9}" type="pres">
      <dgm:prSet presAssocID="{072E82AC-C054-414A-A044-362A8D4F590D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3A563107-3A9D-BD46-9A87-0524C4319D72}" type="presOf" srcId="{E6E5EDC9-F076-46AB-A63F-C3DC808D6875}" destId="{29B86187-E94B-ED4E-BE5E-2BFF105F8AD6}" srcOrd="0" destOrd="0" presId="urn:microsoft.com/office/officeart/2005/8/layout/vList2"/>
    <dgm:cxn modelId="{88BC7312-E45A-4460-ACE4-5E07D48CC959}" srcId="{1071C392-ADEB-4648-A0F0-D6107459E804}" destId="{449076F8-E6FF-464D-9447-309140EF3779}" srcOrd="0" destOrd="0" parTransId="{8114F1B1-F482-4B2D-BBCB-736F250FE36B}" sibTransId="{6577A1B4-5793-49EC-80B2-CB62BFD65F7A}"/>
    <dgm:cxn modelId="{68BA092E-C139-4A84-B992-BF345BB76E43}" srcId="{1071C392-ADEB-4648-A0F0-D6107459E804}" destId="{072E82AC-C054-414A-A044-362A8D4F590D}" srcOrd="3" destOrd="0" parTransId="{8C3E3422-F13B-4485-B595-0CE46A2C26BE}" sibTransId="{B4FA8E50-4A78-4363-9D17-966AB13527DB}"/>
    <dgm:cxn modelId="{D3C46352-F9EB-4D4C-9CA2-B19B5118A296}" type="presOf" srcId="{1DCBC36B-1C7E-4668-A373-13E2563DD4C5}" destId="{AC86AE1F-32DC-AA46-8728-BCE0D1EA6A1A}" srcOrd="0" destOrd="0" presId="urn:microsoft.com/office/officeart/2005/8/layout/vList2"/>
    <dgm:cxn modelId="{0D4E0E5B-6CCB-4A41-A8FF-B56678FFB8CE}" type="presOf" srcId="{1071C392-ADEB-4648-A0F0-D6107459E804}" destId="{04ECC2CC-DB1C-F34F-BE80-42C947ECBA1F}" srcOrd="0" destOrd="0" presId="urn:microsoft.com/office/officeart/2005/8/layout/vList2"/>
    <dgm:cxn modelId="{46E4A79F-5F8E-4A48-9251-F60785DCDB54}" type="presOf" srcId="{072E82AC-C054-414A-A044-362A8D4F590D}" destId="{D638BCD4-9485-B84A-8174-58781CB543D9}" srcOrd="0" destOrd="0" presId="urn:microsoft.com/office/officeart/2005/8/layout/vList2"/>
    <dgm:cxn modelId="{A178C7AF-56EB-4A65-B98E-89290D42FDE8}" srcId="{1071C392-ADEB-4648-A0F0-D6107459E804}" destId="{1DCBC36B-1C7E-4668-A373-13E2563DD4C5}" srcOrd="2" destOrd="0" parTransId="{64C7B0E6-72FD-478C-B076-247F608BF0C0}" sibTransId="{4ACB43FF-5618-4BFA-A8CC-A1290656544C}"/>
    <dgm:cxn modelId="{28C592B2-2E06-D74C-9AFD-262B4C0808D4}" type="presOf" srcId="{449076F8-E6FF-464D-9447-309140EF3779}" destId="{A120AC7A-25CE-2742-914C-E9EE95BFA97F}" srcOrd="0" destOrd="0" presId="urn:microsoft.com/office/officeart/2005/8/layout/vList2"/>
    <dgm:cxn modelId="{E56443ED-BE70-41B8-9DC1-7770F861C569}" srcId="{1071C392-ADEB-4648-A0F0-D6107459E804}" destId="{E6E5EDC9-F076-46AB-A63F-C3DC808D6875}" srcOrd="1" destOrd="0" parTransId="{D1AA2CC0-2516-481E-8CB4-7B79B48D9D0F}" sibTransId="{8807C003-1D11-4009-8C6F-0C4C7E1CD267}"/>
    <dgm:cxn modelId="{53F1CC0E-0CEC-0A46-8E46-E0AEC8E980AB}" type="presParOf" srcId="{04ECC2CC-DB1C-F34F-BE80-42C947ECBA1F}" destId="{A120AC7A-25CE-2742-914C-E9EE95BFA97F}" srcOrd="0" destOrd="0" presId="urn:microsoft.com/office/officeart/2005/8/layout/vList2"/>
    <dgm:cxn modelId="{B134897D-B434-D944-ABF3-8FF37F516FF5}" type="presParOf" srcId="{04ECC2CC-DB1C-F34F-BE80-42C947ECBA1F}" destId="{339C2062-9A61-3248-A3AC-D12942905F8B}" srcOrd="1" destOrd="0" presId="urn:microsoft.com/office/officeart/2005/8/layout/vList2"/>
    <dgm:cxn modelId="{72462F78-F617-2B4C-8A40-C5DC686E3D40}" type="presParOf" srcId="{04ECC2CC-DB1C-F34F-BE80-42C947ECBA1F}" destId="{29B86187-E94B-ED4E-BE5E-2BFF105F8AD6}" srcOrd="2" destOrd="0" presId="urn:microsoft.com/office/officeart/2005/8/layout/vList2"/>
    <dgm:cxn modelId="{46E03445-1F67-7640-B1E6-F767A3C5DB39}" type="presParOf" srcId="{04ECC2CC-DB1C-F34F-BE80-42C947ECBA1F}" destId="{2E426CA3-08BD-8B46-8609-7C4324F6A051}" srcOrd="3" destOrd="0" presId="urn:microsoft.com/office/officeart/2005/8/layout/vList2"/>
    <dgm:cxn modelId="{A42A7FB3-6BB0-564A-9E68-AC71C858C16D}" type="presParOf" srcId="{04ECC2CC-DB1C-F34F-BE80-42C947ECBA1F}" destId="{AC86AE1F-32DC-AA46-8728-BCE0D1EA6A1A}" srcOrd="4" destOrd="0" presId="urn:microsoft.com/office/officeart/2005/8/layout/vList2"/>
    <dgm:cxn modelId="{B08C803B-AC55-CC4A-8853-81409DA49824}" type="presParOf" srcId="{04ECC2CC-DB1C-F34F-BE80-42C947ECBA1F}" destId="{126B15DE-E963-CA42-9A77-E29291F8DB2C}" srcOrd="5" destOrd="0" presId="urn:microsoft.com/office/officeart/2005/8/layout/vList2"/>
    <dgm:cxn modelId="{212129EC-B0C2-6648-8D29-1F05D8B2E39D}" type="presParOf" srcId="{04ECC2CC-DB1C-F34F-BE80-42C947ECBA1F}" destId="{D638BCD4-9485-B84A-8174-58781CB543D9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0ADA659-204C-44EE-8663-7CEFA862DF11}" type="doc">
      <dgm:prSet loTypeId="urn:microsoft.com/office/officeart/2005/8/layout/vList2" loCatId="list" qsTypeId="urn:microsoft.com/office/officeart/2005/8/quickstyle/simple4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0A8434BE-597F-4C0B-B507-B6DAA7F1D29A}">
      <dgm:prSet/>
      <dgm:spPr/>
      <dgm:t>
        <a:bodyPr/>
        <a:lstStyle/>
        <a:p>
          <a:r>
            <a:rPr lang="uk-UA"/>
            <a:t>кількість спеціалізованих </a:t>
          </a:r>
          <a:r>
            <a:rPr lang="en-US"/>
            <a:t>(</a:t>
          </a:r>
          <a:r>
            <a:rPr lang="uk-UA"/>
            <a:t>потужних</a:t>
          </a:r>
          <a:r>
            <a:rPr lang="en-US"/>
            <a:t>) MPTT</a:t>
          </a:r>
          <a:r>
            <a:rPr lang="uk-UA"/>
            <a:t> в сучасних гібридних системах обмежена (зазвичай навіть у рішеннях на 100квт не більше 4х) що обмежує гнучкість фотогальванічних полів (стрінгів)</a:t>
          </a:r>
          <a:endParaRPr lang="en-US"/>
        </a:p>
      </dgm:t>
    </dgm:pt>
    <dgm:pt modelId="{7B2173FF-F666-4517-BDE9-DD3A8BF23B59}" type="parTrans" cxnId="{917162D7-44D5-4CF9-B745-52BFE2955C63}">
      <dgm:prSet/>
      <dgm:spPr/>
      <dgm:t>
        <a:bodyPr/>
        <a:lstStyle/>
        <a:p>
          <a:endParaRPr lang="en-US"/>
        </a:p>
      </dgm:t>
    </dgm:pt>
    <dgm:pt modelId="{C1FDEF0E-0954-48BD-BEA4-AA2230449E7D}" type="sibTrans" cxnId="{917162D7-44D5-4CF9-B745-52BFE2955C63}">
      <dgm:prSet/>
      <dgm:spPr/>
      <dgm:t>
        <a:bodyPr/>
        <a:lstStyle/>
        <a:p>
          <a:endParaRPr lang="en-US"/>
        </a:p>
      </dgm:t>
    </dgm:pt>
    <dgm:pt modelId="{6342798B-3B58-4482-8435-3702D9E6BC50}">
      <dgm:prSet/>
      <dgm:spPr/>
      <dgm:t>
        <a:bodyPr/>
        <a:lstStyle/>
        <a:p>
          <a:r>
            <a:rPr lang="uk-UA"/>
            <a:t>потреба в спеціалізованому обладнанні та вузькопрофільних спеціалістах</a:t>
          </a:r>
          <a:endParaRPr lang="en-US"/>
        </a:p>
      </dgm:t>
    </dgm:pt>
    <dgm:pt modelId="{673C0192-6A06-4E95-A8D4-AA882DD662E2}" type="parTrans" cxnId="{A1599D41-BF91-4F54-A3E2-7A43BB968680}">
      <dgm:prSet/>
      <dgm:spPr/>
      <dgm:t>
        <a:bodyPr/>
        <a:lstStyle/>
        <a:p>
          <a:endParaRPr lang="en-US"/>
        </a:p>
      </dgm:t>
    </dgm:pt>
    <dgm:pt modelId="{7F8433BD-4B13-4CB0-85BF-66FF5100CB6C}" type="sibTrans" cxnId="{A1599D41-BF91-4F54-A3E2-7A43BB968680}">
      <dgm:prSet/>
      <dgm:spPr/>
      <dgm:t>
        <a:bodyPr/>
        <a:lstStyle/>
        <a:p>
          <a:endParaRPr lang="en-US"/>
        </a:p>
      </dgm:t>
    </dgm:pt>
    <dgm:pt modelId="{BCC7958C-A4D9-423E-83A4-4B0E95F1CF21}">
      <dgm:prSet/>
      <dgm:spPr/>
      <dgm:t>
        <a:bodyPr/>
        <a:lstStyle/>
        <a:p>
          <a:r>
            <a:rPr lang="uk-UA"/>
            <a:t>великі витрати при потребі збільшення ємності батарей</a:t>
          </a:r>
          <a:endParaRPr lang="en-US"/>
        </a:p>
      </dgm:t>
    </dgm:pt>
    <dgm:pt modelId="{69183899-03F6-46DC-863B-93DBCCB3E9B0}" type="parTrans" cxnId="{9F5048D8-545B-4768-961A-E3E98C63F514}">
      <dgm:prSet/>
      <dgm:spPr/>
      <dgm:t>
        <a:bodyPr/>
        <a:lstStyle/>
        <a:p>
          <a:endParaRPr lang="en-US"/>
        </a:p>
      </dgm:t>
    </dgm:pt>
    <dgm:pt modelId="{837F621E-DDFE-4DFE-86E1-B5AA575B46CF}" type="sibTrans" cxnId="{9F5048D8-545B-4768-961A-E3E98C63F514}">
      <dgm:prSet/>
      <dgm:spPr/>
      <dgm:t>
        <a:bodyPr/>
        <a:lstStyle/>
        <a:p>
          <a:endParaRPr lang="en-US"/>
        </a:p>
      </dgm:t>
    </dgm:pt>
    <dgm:pt modelId="{B6C27377-A96A-46BB-81AF-724BB1CFFD7B}">
      <dgm:prSet/>
      <dgm:spPr/>
      <dgm:t>
        <a:bodyPr/>
        <a:lstStyle/>
        <a:p>
          <a:r>
            <a:rPr lang="uk-UA"/>
            <a:t>використання ШІМ-перетворення на граничних режимах (при повному навантаженні) призводить до утворення великої кількості тепла, що призводить до потреби використання спеціальних рішень для охолодження всієї системи</a:t>
          </a:r>
          <a:endParaRPr lang="en-US"/>
        </a:p>
      </dgm:t>
    </dgm:pt>
    <dgm:pt modelId="{F5F460B0-F98A-49CE-B1D9-0B13B83334B3}" type="parTrans" cxnId="{5946ED80-93D0-4749-834E-F1A9AFF03CB9}">
      <dgm:prSet/>
      <dgm:spPr/>
      <dgm:t>
        <a:bodyPr/>
        <a:lstStyle/>
        <a:p>
          <a:endParaRPr lang="en-US"/>
        </a:p>
      </dgm:t>
    </dgm:pt>
    <dgm:pt modelId="{161A1E43-E0EE-42A4-A1A5-912888007B02}" type="sibTrans" cxnId="{5946ED80-93D0-4749-834E-F1A9AFF03CB9}">
      <dgm:prSet/>
      <dgm:spPr/>
      <dgm:t>
        <a:bodyPr/>
        <a:lstStyle/>
        <a:p>
          <a:endParaRPr lang="en-US"/>
        </a:p>
      </dgm:t>
    </dgm:pt>
    <dgm:pt modelId="{133E0F0F-8624-034B-B579-A2099292662F}" type="pres">
      <dgm:prSet presAssocID="{40ADA659-204C-44EE-8663-7CEFA862DF11}" presName="linear" presStyleCnt="0">
        <dgm:presLayoutVars>
          <dgm:animLvl val="lvl"/>
          <dgm:resizeHandles val="exact"/>
        </dgm:presLayoutVars>
      </dgm:prSet>
      <dgm:spPr/>
    </dgm:pt>
    <dgm:pt modelId="{16B87063-8773-594C-9014-20B6B6C0F834}" type="pres">
      <dgm:prSet presAssocID="{0A8434BE-597F-4C0B-B507-B6DAA7F1D29A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5ECDC1E6-0806-4C49-82E8-804B1E4D7885}" type="pres">
      <dgm:prSet presAssocID="{C1FDEF0E-0954-48BD-BEA4-AA2230449E7D}" presName="spacer" presStyleCnt="0"/>
      <dgm:spPr/>
    </dgm:pt>
    <dgm:pt modelId="{254BA572-43A4-6649-9284-8A78AA549C07}" type="pres">
      <dgm:prSet presAssocID="{6342798B-3B58-4482-8435-3702D9E6BC50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CD8528D3-59EE-1C42-8DD4-C673020D8481}" type="pres">
      <dgm:prSet presAssocID="{7F8433BD-4B13-4CB0-85BF-66FF5100CB6C}" presName="spacer" presStyleCnt="0"/>
      <dgm:spPr/>
    </dgm:pt>
    <dgm:pt modelId="{ABAFD843-185F-454D-B059-80CA9C95EE6E}" type="pres">
      <dgm:prSet presAssocID="{BCC7958C-A4D9-423E-83A4-4B0E95F1CF21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39AE737F-EAD7-E74A-9AB1-A0731B35B229}" type="pres">
      <dgm:prSet presAssocID="{837F621E-DDFE-4DFE-86E1-B5AA575B46CF}" presName="spacer" presStyleCnt="0"/>
      <dgm:spPr/>
    </dgm:pt>
    <dgm:pt modelId="{C5FE547B-C457-4243-B1C0-AFBEFCF9ABE0}" type="pres">
      <dgm:prSet presAssocID="{B6C27377-A96A-46BB-81AF-724BB1CFFD7B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F2780012-F39E-1D4D-9756-EFA828431B0F}" type="presOf" srcId="{B6C27377-A96A-46BB-81AF-724BB1CFFD7B}" destId="{C5FE547B-C457-4243-B1C0-AFBEFCF9ABE0}" srcOrd="0" destOrd="0" presId="urn:microsoft.com/office/officeart/2005/8/layout/vList2"/>
    <dgm:cxn modelId="{29124B3D-A368-CB49-A5E1-797782E30C3D}" type="presOf" srcId="{0A8434BE-597F-4C0B-B507-B6DAA7F1D29A}" destId="{16B87063-8773-594C-9014-20B6B6C0F834}" srcOrd="0" destOrd="0" presId="urn:microsoft.com/office/officeart/2005/8/layout/vList2"/>
    <dgm:cxn modelId="{A1599D41-BF91-4F54-A3E2-7A43BB968680}" srcId="{40ADA659-204C-44EE-8663-7CEFA862DF11}" destId="{6342798B-3B58-4482-8435-3702D9E6BC50}" srcOrd="1" destOrd="0" parTransId="{673C0192-6A06-4E95-A8D4-AA882DD662E2}" sibTransId="{7F8433BD-4B13-4CB0-85BF-66FF5100CB6C}"/>
    <dgm:cxn modelId="{A328C856-D6C9-BD46-9046-BF67C2D1F8DF}" type="presOf" srcId="{BCC7958C-A4D9-423E-83A4-4B0E95F1CF21}" destId="{ABAFD843-185F-454D-B059-80CA9C95EE6E}" srcOrd="0" destOrd="0" presId="urn:microsoft.com/office/officeart/2005/8/layout/vList2"/>
    <dgm:cxn modelId="{DF14E168-F088-884C-87ED-A78A3286F085}" type="presOf" srcId="{6342798B-3B58-4482-8435-3702D9E6BC50}" destId="{254BA572-43A4-6649-9284-8A78AA549C07}" srcOrd="0" destOrd="0" presId="urn:microsoft.com/office/officeart/2005/8/layout/vList2"/>
    <dgm:cxn modelId="{5946ED80-93D0-4749-834E-F1A9AFF03CB9}" srcId="{40ADA659-204C-44EE-8663-7CEFA862DF11}" destId="{B6C27377-A96A-46BB-81AF-724BB1CFFD7B}" srcOrd="3" destOrd="0" parTransId="{F5F460B0-F98A-49CE-B1D9-0B13B83334B3}" sibTransId="{161A1E43-E0EE-42A4-A1A5-912888007B02}"/>
    <dgm:cxn modelId="{A552DB86-1414-F244-A822-EEA8E8FAAB5D}" type="presOf" srcId="{40ADA659-204C-44EE-8663-7CEFA862DF11}" destId="{133E0F0F-8624-034B-B579-A2099292662F}" srcOrd="0" destOrd="0" presId="urn:microsoft.com/office/officeart/2005/8/layout/vList2"/>
    <dgm:cxn modelId="{917162D7-44D5-4CF9-B745-52BFE2955C63}" srcId="{40ADA659-204C-44EE-8663-7CEFA862DF11}" destId="{0A8434BE-597F-4C0B-B507-B6DAA7F1D29A}" srcOrd="0" destOrd="0" parTransId="{7B2173FF-F666-4517-BDE9-DD3A8BF23B59}" sibTransId="{C1FDEF0E-0954-48BD-BEA4-AA2230449E7D}"/>
    <dgm:cxn modelId="{9F5048D8-545B-4768-961A-E3E98C63F514}" srcId="{40ADA659-204C-44EE-8663-7CEFA862DF11}" destId="{BCC7958C-A4D9-423E-83A4-4B0E95F1CF21}" srcOrd="2" destOrd="0" parTransId="{69183899-03F6-46DC-863B-93DBCCB3E9B0}" sibTransId="{837F621E-DDFE-4DFE-86E1-B5AA575B46CF}"/>
    <dgm:cxn modelId="{A9677883-1F64-3347-B074-9E44E82DF95E}" type="presParOf" srcId="{133E0F0F-8624-034B-B579-A2099292662F}" destId="{16B87063-8773-594C-9014-20B6B6C0F834}" srcOrd="0" destOrd="0" presId="urn:microsoft.com/office/officeart/2005/8/layout/vList2"/>
    <dgm:cxn modelId="{71D48D59-11A6-C24C-9CAB-A40DB2C17AFA}" type="presParOf" srcId="{133E0F0F-8624-034B-B579-A2099292662F}" destId="{5ECDC1E6-0806-4C49-82E8-804B1E4D7885}" srcOrd="1" destOrd="0" presId="urn:microsoft.com/office/officeart/2005/8/layout/vList2"/>
    <dgm:cxn modelId="{B16F6791-A159-E64A-8898-AAD0D1050482}" type="presParOf" srcId="{133E0F0F-8624-034B-B579-A2099292662F}" destId="{254BA572-43A4-6649-9284-8A78AA549C07}" srcOrd="2" destOrd="0" presId="urn:microsoft.com/office/officeart/2005/8/layout/vList2"/>
    <dgm:cxn modelId="{803623B8-DC42-5146-9B10-C276DF988F59}" type="presParOf" srcId="{133E0F0F-8624-034B-B579-A2099292662F}" destId="{CD8528D3-59EE-1C42-8DD4-C673020D8481}" srcOrd="3" destOrd="0" presId="urn:microsoft.com/office/officeart/2005/8/layout/vList2"/>
    <dgm:cxn modelId="{2FF7DB48-7C2C-2747-98E2-29BE26FDBEE8}" type="presParOf" srcId="{133E0F0F-8624-034B-B579-A2099292662F}" destId="{ABAFD843-185F-454D-B059-80CA9C95EE6E}" srcOrd="4" destOrd="0" presId="urn:microsoft.com/office/officeart/2005/8/layout/vList2"/>
    <dgm:cxn modelId="{4131F194-8433-D441-821E-3B3029ED49C8}" type="presParOf" srcId="{133E0F0F-8624-034B-B579-A2099292662F}" destId="{39AE737F-EAD7-E74A-9AB1-A0731B35B229}" srcOrd="5" destOrd="0" presId="urn:microsoft.com/office/officeart/2005/8/layout/vList2"/>
    <dgm:cxn modelId="{DCA241B6-067B-2B4B-8BF7-CBE1E6D95265}" type="presParOf" srcId="{133E0F0F-8624-034B-B579-A2099292662F}" destId="{C5FE547B-C457-4243-B1C0-AFBEFCF9ABE0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5C45128-E203-4D53-A105-120E22B9313F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E5609221-92CF-4BD8-B99D-B9ABF44F5762}">
      <dgm:prSet/>
      <dgm:spPr/>
      <dgm:t>
        <a:bodyPr/>
        <a:lstStyle/>
        <a:p>
          <a:r>
            <a:rPr lang="uk-UA"/>
            <a:t>Послідовне з'єднання джерел постійного струму з використанням електронних ключів, які надають можливість контролю за підключенням та відключенням кожного джерела в електричному ланцюзі.</a:t>
          </a:r>
          <a:endParaRPr lang="en-US"/>
        </a:p>
      </dgm:t>
    </dgm:pt>
    <dgm:pt modelId="{6A552953-DF28-47E5-BEF1-E8CE09BF14FA}" type="parTrans" cxnId="{BB62FBF0-513A-4A2A-8FC4-156E5D730DF3}">
      <dgm:prSet/>
      <dgm:spPr/>
      <dgm:t>
        <a:bodyPr/>
        <a:lstStyle/>
        <a:p>
          <a:endParaRPr lang="en-US"/>
        </a:p>
      </dgm:t>
    </dgm:pt>
    <dgm:pt modelId="{37809437-2682-4123-95A2-2281A79709CB}" type="sibTrans" cxnId="{BB62FBF0-513A-4A2A-8FC4-156E5D730DF3}">
      <dgm:prSet/>
      <dgm:spPr/>
      <dgm:t>
        <a:bodyPr/>
        <a:lstStyle/>
        <a:p>
          <a:endParaRPr lang="en-US"/>
        </a:p>
      </dgm:t>
    </dgm:pt>
    <dgm:pt modelId="{4B801576-BEA0-450D-918A-4E9A02C05EC8}">
      <dgm:prSet/>
      <dgm:spPr/>
      <dgm:t>
        <a:bodyPr/>
        <a:lstStyle/>
        <a:p>
          <a:r>
            <a:rPr lang="uk-UA"/>
            <a:t>Загальна напруга системи дорівнює сумі напруг усіх джерел постійного струму.</a:t>
          </a:r>
          <a:endParaRPr lang="en-US"/>
        </a:p>
      </dgm:t>
    </dgm:pt>
    <dgm:pt modelId="{3CCACD01-EBB7-4472-87A8-785B1CABC3A5}" type="parTrans" cxnId="{6C1C9CA8-5759-48E4-BD63-79066DC47566}">
      <dgm:prSet/>
      <dgm:spPr/>
      <dgm:t>
        <a:bodyPr/>
        <a:lstStyle/>
        <a:p>
          <a:endParaRPr lang="en-US"/>
        </a:p>
      </dgm:t>
    </dgm:pt>
    <dgm:pt modelId="{219A2C51-501C-4324-B799-A08DB10B65B0}" type="sibTrans" cxnId="{6C1C9CA8-5759-48E4-BD63-79066DC47566}">
      <dgm:prSet/>
      <dgm:spPr/>
      <dgm:t>
        <a:bodyPr/>
        <a:lstStyle/>
        <a:p>
          <a:endParaRPr lang="en-US"/>
        </a:p>
      </dgm:t>
    </dgm:pt>
    <dgm:pt modelId="{11BB4ED7-DAE8-4B9E-813F-AC88C9C5D6D5}">
      <dgm:prSet/>
      <dgm:spPr/>
      <dgm:t>
        <a:bodyPr/>
        <a:lstStyle/>
        <a:p>
          <a:r>
            <a:rPr lang="uk-UA"/>
            <a:t>Максимальна потужність системи обмежується мінімальним струмом будь-якої комірки в ланцюзі та номінальним струмом електронних ключів.</a:t>
          </a:r>
          <a:endParaRPr lang="en-US"/>
        </a:p>
      </dgm:t>
    </dgm:pt>
    <dgm:pt modelId="{9E2CC4B0-127E-42C2-9246-5A68A290F55D}" type="parTrans" cxnId="{11457BB5-4F39-45A7-8570-6ABE97C052C7}">
      <dgm:prSet/>
      <dgm:spPr/>
      <dgm:t>
        <a:bodyPr/>
        <a:lstStyle/>
        <a:p>
          <a:endParaRPr lang="en-US"/>
        </a:p>
      </dgm:t>
    </dgm:pt>
    <dgm:pt modelId="{34E5D0AD-917A-4C2C-B35B-7FB9132D9512}" type="sibTrans" cxnId="{11457BB5-4F39-45A7-8570-6ABE97C052C7}">
      <dgm:prSet/>
      <dgm:spPr/>
      <dgm:t>
        <a:bodyPr/>
        <a:lstStyle/>
        <a:p>
          <a:endParaRPr lang="en-US"/>
        </a:p>
      </dgm:t>
    </dgm:pt>
    <dgm:pt modelId="{C404FCEA-F227-BA49-B55B-9F50CD92C8EC}" type="pres">
      <dgm:prSet presAssocID="{C5C45128-E203-4D53-A105-120E22B9313F}" presName="linear" presStyleCnt="0">
        <dgm:presLayoutVars>
          <dgm:animLvl val="lvl"/>
          <dgm:resizeHandles val="exact"/>
        </dgm:presLayoutVars>
      </dgm:prSet>
      <dgm:spPr/>
    </dgm:pt>
    <dgm:pt modelId="{5AB3C933-3515-F745-9416-44745038BC4E}" type="pres">
      <dgm:prSet presAssocID="{E5609221-92CF-4BD8-B99D-B9ABF44F5762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0D93E7D2-B944-3141-83EA-2809AFD52E0A}" type="pres">
      <dgm:prSet presAssocID="{37809437-2682-4123-95A2-2281A79709CB}" presName="spacer" presStyleCnt="0"/>
      <dgm:spPr/>
    </dgm:pt>
    <dgm:pt modelId="{C9EF839F-E14D-924A-A50C-F56FA9C8B2E3}" type="pres">
      <dgm:prSet presAssocID="{4B801576-BEA0-450D-918A-4E9A02C05EC8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CAE1CCCF-01E7-8040-84BB-555F0F20DB56}" type="pres">
      <dgm:prSet presAssocID="{219A2C51-501C-4324-B799-A08DB10B65B0}" presName="spacer" presStyleCnt="0"/>
      <dgm:spPr/>
    </dgm:pt>
    <dgm:pt modelId="{0FE7C872-8201-2940-8EE9-F6EA6902DA42}" type="pres">
      <dgm:prSet presAssocID="{11BB4ED7-DAE8-4B9E-813F-AC88C9C5D6D5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67087D13-E765-244D-9F52-D51D25C11AAA}" type="presOf" srcId="{4B801576-BEA0-450D-918A-4E9A02C05EC8}" destId="{C9EF839F-E14D-924A-A50C-F56FA9C8B2E3}" srcOrd="0" destOrd="0" presId="urn:microsoft.com/office/officeart/2005/8/layout/vList2"/>
    <dgm:cxn modelId="{09E9F82F-B91A-9241-869C-5B92F1BDAAE9}" type="presOf" srcId="{11BB4ED7-DAE8-4B9E-813F-AC88C9C5D6D5}" destId="{0FE7C872-8201-2940-8EE9-F6EA6902DA42}" srcOrd="0" destOrd="0" presId="urn:microsoft.com/office/officeart/2005/8/layout/vList2"/>
    <dgm:cxn modelId="{30D47190-0302-E54D-AD56-80AF3161F52F}" type="presOf" srcId="{C5C45128-E203-4D53-A105-120E22B9313F}" destId="{C404FCEA-F227-BA49-B55B-9F50CD92C8EC}" srcOrd="0" destOrd="0" presId="urn:microsoft.com/office/officeart/2005/8/layout/vList2"/>
    <dgm:cxn modelId="{6C1C9CA8-5759-48E4-BD63-79066DC47566}" srcId="{C5C45128-E203-4D53-A105-120E22B9313F}" destId="{4B801576-BEA0-450D-918A-4E9A02C05EC8}" srcOrd="1" destOrd="0" parTransId="{3CCACD01-EBB7-4472-87A8-785B1CABC3A5}" sibTransId="{219A2C51-501C-4324-B799-A08DB10B65B0}"/>
    <dgm:cxn modelId="{11457BB5-4F39-45A7-8570-6ABE97C052C7}" srcId="{C5C45128-E203-4D53-A105-120E22B9313F}" destId="{11BB4ED7-DAE8-4B9E-813F-AC88C9C5D6D5}" srcOrd="2" destOrd="0" parTransId="{9E2CC4B0-127E-42C2-9246-5A68A290F55D}" sibTransId="{34E5D0AD-917A-4C2C-B35B-7FB9132D9512}"/>
    <dgm:cxn modelId="{BB62FBF0-513A-4A2A-8FC4-156E5D730DF3}" srcId="{C5C45128-E203-4D53-A105-120E22B9313F}" destId="{E5609221-92CF-4BD8-B99D-B9ABF44F5762}" srcOrd="0" destOrd="0" parTransId="{6A552953-DF28-47E5-BEF1-E8CE09BF14FA}" sibTransId="{37809437-2682-4123-95A2-2281A79709CB}"/>
    <dgm:cxn modelId="{4CE299F9-D2FE-9946-8677-3CFA47300A6A}" type="presOf" srcId="{E5609221-92CF-4BD8-B99D-B9ABF44F5762}" destId="{5AB3C933-3515-F745-9416-44745038BC4E}" srcOrd="0" destOrd="0" presId="urn:microsoft.com/office/officeart/2005/8/layout/vList2"/>
    <dgm:cxn modelId="{F4BC1744-0273-2F49-9EC1-D916ADB4F18A}" type="presParOf" srcId="{C404FCEA-F227-BA49-B55B-9F50CD92C8EC}" destId="{5AB3C933-3515-F745-9416-44745038BC4E}" srcOrd="0" destOrd="0" presId="urn:microsoft.com/office/officeart/2005/8/layout/vList2"/>
    <dgm:cxn modelId="{21E4B1E4-E09F-E346-B521-32AC6875ECD4}" type="presParOf" srcId="{C404FCEA-F227-BA49-B55B-9F50CD92C8EC}" destId="{0D93E7D2-B944-3141-83EA-2809AFD52E0A}" srcOrd="1" destOrd="0" presId="urn:microsoft.com/office/officeart/2005/8/layout/vList2"/>
    <dgm:cxn modelId="{EDBC87B5-350B-C54C-B216-BB5BC87AC363}" type="presParOf" srcId="{C404FCEA-F227-BA49-B55B-9F50CD92C8EC}" destId="{C9EF839F-E14D-924A-A50C-F56FA9C8B2E3}" srcOrd="2" destOrd="0" presId="urn:microsoft.com/office/officeart/2005/8/layout/vList2"/>
    <dgm:cxn modelId="{636EC01B-B40F-4F47-8ED3-0856ED2FFEE7}" type="presParOf" srcId="{C404FCEA-F227-BA49-B55B-9F50CD92C8EC}" destId="{CAE1CCCF-01E7-8040-84BB-555F0F20DB56}" srcOrd="3" destOrd="0" presId="urn:microsoft.com/office/officeart/2005/8/layout/vList2"/>
    <dgm:cxn modelId="{68C5BFB2-25A3-3240-BB2D-BE0DA864F20A}" type="presParOf" srcId="{C404FCEA-F227-BA49-B55B-9F50CD92C8EC}" destId="{0FE7C872-8201-2940-8EE9-F6EA6902DA42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896EF7B-7B51-489F-8803-E154A8755C9D}" type="doc">
      <dgm:prSet loTypeId="urn:microsoft.com/office/officeart/2005/8/layout/vList2" loCatId="list" qsTypeId="urn:microsoft.com/office/officeart/2005/8/quickstyle/simple4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436776F2-985D-484D-918D-DF7AC261451E}">
      <dgm:prSet/>
      <dgm:spPr/>
      <dgm:t>
        <a:bodyPr/>
        <a:lstStyle/>
        <a:p>
          <a:r>
            <a:rPr lang="uk-UA"/>
            <a:t>розробки доступних потужних рішень від 100 до 200 кВт на основі низьковольтних акумуляторних батарей</a:t>
          </a:r>
          <a:endParaRPr lang="en-US"/>
        </a:p>
      </dgm:t>
    </dgm:pt>
    <dgm:pt modelId="{4FFB43A9-1E5A-476B-8EFA-ADBAB40EC597}" type="parTrans" cxnId="{3ADD0499-6E90-421E-90FA-D4C40D19708F}">
      <dgm:prSet/>
      <dgm:spPr/>
      <dgm:t>
        <a:bodyPr/>
        <a:lstStyle/>
        <a:p>
          <a:endParaRPr lang="en-US"/>
        </a:p>
      </dgm:t>
    </dgm:pt>
    <dgm:pt modelId="{5513422B-E512-4A21-B8C7-A51493899B97}" type="sibTrans" cxnId="{3ADD0499-6E90-421E-90FA-D4C40D19708F}">
      <dgm:prSet/>
      <dgm:spPr/>
      <dgm:t>
        <a:bodyPr/>
        <a:lstStyle/>
        <a:p>
          <a:endParaRPr lang="en-US"/>
        </a:p>
      </dgm:t>
    </dgm:pt>
    <dgm:pt modelId="{881C0079-FA68-4597-94A1-0BD4B7E8BF36}">
      <dgm:prSet/>
      <dgm:spPr/>
      <dgm:t>
        <a:bodyPr/>
        <a:lstStyle/>
        <a:p>
          <a:r>
            <a:rPr lang="uk-UA"/>
            <a:t>суттєвого (до 100%) зменшення втрат під час генерації змінного струму в порівнянні з традиційними методами (ШІМ-модуляція)</a:t>
          </a:r>
          <a:endParaRPr lang="en-US"/>
        </a:p>
      </dgm:t>
    </dgm:pt>
    <dgm:pt modelId="{B49F5382-C501-4B2D-B115-5781628B2185}" type="parTrans" cxnId="{EE5C3865-8DEE-461F-B8F5-0BAAF87225E4}">
      <dgm:prSet/>
      <dgm:spPr/>
      <dgm:t>
        <a:bodyPr/>
        <a:lstStyle/>
        <a:p>
          <a:endParaRPr lang="en-US"/>
        </a:p>
      </dgm:t>
    </dgm:pt>
    <dgm:pt modelId="{FB2474D4-6B8F-4A28-8CBA-5E805C4D4422}" type="sibTrans" cxnId="{EE5C3865-8DEE-461F-B8F5-0BAAF87225E4}">
      <dgm:prSet/>
      <dgm:spPr/>
      <dgm:t>
        <a:bodyPr/>
        <a:lstStyle/>
        <a:p>
          <a:endParaRPr lang="en-US"/>
        </a:p>
      </dgm:t>
    </dgm:pt>
    <dgm:pt modelId="{E07C0180-77BF-4733-B541-627D1838AF4E}">
      <dgm:prSet/>
      <dgm:spPr/>
      <dgm:t>
        <a:bodyPr/>
        <a:lstStyle/>
        <a:p>
          <a:r>
            <a:rPr lang="uk-UA"/>
            <a:t>моніторингу стану кожної батареї з можливістю «гарячої» заміни</a:t>
          </a:r>
          <a:endParaRPr lang="en-US"/>
        </a:p>
      </dgm:t>
    </dgm:pt>
    <dgm:pt modelId="{349D9D11-7A32-4AB4-A931-9B0A1215871F}" type="parTrans" cxnId="{AE16E3F4-86E3-47A5-BDE6-E85D32D08B24}">
      <dgm:prSet/>
      <dgm:spPr/>
      <dgm:t>
        <a:bodyPr/>
        <a:lstStyle/>
        <a:p>
          <a:endParaRPr lang="en-US"/>
        </a:p>
      </dgm:t>
    </dgm:pt>
    <dgm:pt modelId="{976BDFEF-5DDE-49A8-9A9E-F05B149F886F}" type="sibTrans" cxnId="{AE16E3F4-86E3-47A5-BDE6-E85D32D08B24}">
      <dgm:prSet/>
      <dgm:spPr/>
      <dgm:t>
        <a:bodyPr/>
        <a:lstStyle/>
        <a:p>
          <a:endParaRPr lang="en-US"/>
        </a:p>
      </dgm:t>
    </dgm:pt>
    <dgm:pt modelId="{08BDE037-6EA0-46E2-9B60-3DDA082364E2}">
      <dgm:prSet/>
      <dgm:spPr/>
      <dgm:t>
        <a:bodyPr/>
        <a:lstStyle/>
        <a:p>
          <a:r>
            <a:rPr lang="uk-UA"/>
            <a:t>незалежність роботи системи від стану працездатності, ємності кожної акумуляторної батареї, на відмінність від звичайних високовольтних батарей</a:t>
          </a:r>
          <a:endParaRPr lang="en-US"/>
        </a:p>
      </dgm:t>
    </dgm:pt>
    <dgm:pt modelId="{34F0D763-49D9-4F30-95AB-0A71091B89A7}" type="parTrans" cxnId="{016AEF0F-A416-4341-80E4-F20EBA1A9DC4}">
      <dgm:prSet/>
      <dgm:spPr/>
      <dgm:t>
        <a:bodyPr/>
        <a:lstStyle/>
        <a:p>
          <a:endParaRPr lang="en-US"/>
        </a:p>
      </dgm:t>
    </dgm:pt>
    <dgm:pt modelId="{5569E2F4-B2C3-43C6-BBA9-26A300C4D1BD}" type="sibTrans" cxnId="{016AEF0F-A416-4341-80E4-F20EBA1A9DC4}">
      <dgm:prSet/>
      <dgm:spPr/>
      <dgm:t>
        <a:bodyPr/>
        <a:lstStyle/>
        <a:p>
          <a:endParaRPr lang="en-US"/>
        </a:p>
      </dgm:t>
    </dgm:pt>
    <dgm:pt modelId="{384136DB-DF7B-F843-8700-73C8CD5D9EAB}" type="pres">
      <dgm:prSet presAssocID="{8896EF7B-7B51-489F-8803-E154A8755C9D}" presName="linear" presStyleCnt="0">
        <dgm:presLayoutVars>
          <dgm:animLvl val="lvl"/>
          <dgm:resizeHandles val="exact"/>
        </dgm:presLayoutVars>
      </dgm:prSet>
      <dgm:spPr/>
    </dgm:pt>
    <dgm:pt modelId="{0EDC27D3-4479-E348-8413-2C674384F96C}" type="pres">
      <dgm:prSet presAssocID="{436776F2-985D-484D-918D-DF7AC261451E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C33DE549-A3AE-D54B-A5CC-C5B714B4745B}" type="pres">
      <dgm:prSet presAssocID="{5513422B-E512-4A21-B8C7-A51493899B97}" presName="spacer" presStyleCnt="0"/>
      <dgm:spPr/>
    </dgm:pt>
    <dgm:pt modelId="{45BACB52-B9BC-374D-B57D-58F25351E0F3}" type="pres">
      <dgm:prSet presAssocID="{881C0079-FA68-4597-94A1-0BD4B7E8BF36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2334211D-6CD0-C74D-A0F1-3B1B450342E3}" type="pres">
      <dgm:prSet presAssocID="{FB2474D4-6B8F-4A28-8CBA-5E805C4D4422}" presName="spacer" presStyleCnt="0"/>
      <dgm:spPr/>
    </dgm:pt>
    <dgm:pt modelId="{BE990010-B587-0B46-88F3-19C945AB781C}" type="pres">
      <dgm:prSet presAssocID="{E07C0180-77BF-4733-B541-627D1838AF4E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BBDA25A7-122B-CE43-92B2-EFFA6BF7311E}" type="pres">
      <dgm:prSet presAssocID="{976BDFEF-5DDE-49A8-9A9E-F05B149F886F}" presName="spacer" presStyleCnt="0"/>
      <dgm:spPr/>
    </dgm:pt>
    <dgm:pt modelId="{61CB598F-6315-7B4C-BA99-78FFFCE9455F}" type="pres">
      <dgm:prSet presAssocID="{08BDE037-6EA0-46E2-9B60-3DDA082364E2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016AEF0F-A416-4341-80E4-F20EBA1A9DC4}" srcId="{8896EF7B-7B51-489F-8803-E154A8755C9D}" destId="{08BDE037-6EA0-46E2-9B60-3DDA082364E2}" srcOrd="3" destOrd="0" parTransId="{34F0D763-49D9-4F30-95AB-0A71091B89A7}" sibTransId="{5569E2F4-B2C3-43C6-BBA9-26A300C4D1BD}"/>
    <dgm:cxn modelId="{EE5C3865-8DEE-461F-B8F5-0BAAF87225E4}" srcId="{8896EF7B-7B51-489F-8803-E154A8755C9D}" destId="{881C0079-FA68-4597-94A1-0BD4B7E8BF36}" srcOrd="1" destOrd="0" parTransId="{B49F5382-C501-4B2D-B115-5781628B2185}" sibTransId="{FB2474D4-6B8F-4A28-8CBA-5E805C4D4422}"/>
    <dgm:cxn modelId="{DEFCC872-184C-824A-ACE1-91F8A15728E3}" type="presOf" srcId="{436776F2-985D-484D-918D-DF7AC261451E}" destId="{0EDC27D3-4479-E348-8413-2C674384F96C}" srcOrd="0" destOrd="0" presId="urn:microsoft.com/office/officeart/2005/8/layout/vList2"/>
    <dgm:cxn modelId="{3C9DD585-166B-7547-B314-07F55D24C50E}" type="presOf" srcId="{8896EF7B-7B51-489F-8803-E154A8755C9D}" destId="{384136DB-DF7B-F843-8700-73C8CD5D9EAB}" srcOrd="0" destOrd="0" presId="urn:microsoft.com/office/officeart/2005/8/layout/vList2"/>
    <dgm:cxn modelId="{2A601398-B8E1-294B-A5F1-9F13E7F827E3}" type="presOf" srcId="{08BDE037-6EA0-46E2-9B60-3DDA082364E2}" destId="{61CB598F-6315-7B4C-BA99-78FFFCE9455F}" srcOrd="0" destOrd="0" presId="urn:microsoft.com/office/officeart/2005/8/layout/vList2"/>
    <dgm:cxn modelId="{3ADD0499-6E90-421E-90FA-D4C40D19708F}" srcId="{8896EF7B-7B51-489F-8803-E154A8755C9D}" destId="{436776F2-985D-484D-918D-DF7AC261451E}" srcOrd="0" destOrd="0" parTransId="{4FFB43A9-1E5A-476B-8EFA-ADBAB40EC597}" sibTransId="{5513422B-E512-4A21-B8C7-A51493899B97}"/>
    <dgm:cxn modelId="{64C462EE-7CF2-A148-83A1-328447EA0D0C}" type="presOf" srcId="{881C0079-FA68-4597-94A1-0BD4B7E8BF36}" destId="{45BACB52-B9BC-374D-B57D-58F25351E0F3}" srcOrd="0" destOrd="0" presId="urn:microsoft.com/office/officeart/2005/8/layout/vList2"/>
    <dgm:cxn modelId="{ED8995EE-5492-1341-A5DC-E3E5AF1A058B}" type="presOf" srcId="{E07C0180-77BF-4733-B541-627D1838AF4E}" destId="{BE990010-B587-0B46-88F3-19C945AB781C}" srcOrd="0" destOrd="0" presId="urn:microsoft.com/office/officeart/2005/8/layout/vList2"/>
    <dgm:cxn modelId="{AE16E3F4-86E3-47A5-BDE6-E85D32D08B24}" srcId="{8896EF7B-7B51-489F-8803-E154A8755C9D}" destId="{E07C0180-77BF-4733-B541-627D1838AF4E}" srcOrd="2" destOrd="0" parTransId="{349D9D11-7A32-4AB4-A931-9B0A1215871F}" sibTransId="{976BDFEF-5DDE-49A8-9A9E-F05B149F886F}"/>
    <dgm:cxn modelId="{478678C1-098A-DB48-A5A0-C5F9D60E6946}" type="presParOf" srcId="{384136DB-DF7B-F843-8700-73C8CD5D9EAB}" destId="{0EDC27D3-4479-E348-8413-2C674384F96C}" srcOrd="0" destOrd="0" presId="urn:microsoft.com/office/officeart/2005/8/layout/vList2"/>
    <dgm:cxn modelId="{97E69852-7801-094C-8D21-DD2530ADA78F}" type="presParOf" srcId="{384136DB-DF7B-F843-8700-73C8CD5D9EAB}" destId="{C33DE549-A3AE-D54B-A5CC-C5B714B4745B}" srcOrd="1" destOrd="0" presId="urn:microsoft.com/office/officeart/2005/8/layout/vList2"/>
    <dgm:cxn modelId="{EEC21E64-D4AE-BB4B-9D61-CE4533BDEA33}" type="presParOf" srcId="{384136DB-DF7B-F843-8700-73C8CD5D9EAB}" destId="{45BACB52-B9BC-374D-B57D-58F25351E0F3}" srcOrd="2" destOrd="0" presId="urn:microsoft.com/office/officeart/2005/8/layout/vList2"/>
    <dgm:cxn modelId="{F92041F7-6385-034E-8E73-E95FE7D1A996}" type="presParOf" srcId="{384136DB-DF7B-F843-8700-73C8CD5D9EAB}" destId="{2334211D-6CD0-C74D-A0F1-3B1B450342E3}" srcOrd="3" destOrd="0" presId="urn:microsoft.com/office/officeart/2005/8/layout/vList2"/>
    <dgm:cxn modelId="{2712BD58-C7BF-DE4F-876D-7EC6AA85CF8D}" type="presParOf" srcId="{384136DB-DF7B-F843-8700-73C8CD5D9EAB}" destId="{BE990010-B587-0B46-88F3-19C945AB781C}" srcOrd="4" destOrd="0" presId="urn:microsoft.com/office/officeart/2005/8/layout/vList2"/>
    <dgm:cxn modelId="{43389B0F-CE2F-D942-9BB0-09D86EE83316}" type="presParOf" srcId="{384136DB-DF7B-F843-8700-73C8CD5D9EAB}" destId="{BBDA25A7-122B-CE43-92B2-EFFA6BF7311E}" srcOrd="5" destOrd="0" presId="urn:microsoft.com/office/officeart/2005/8/layout/vList2"/>
    <dgm:cxn modelId="{AA17D003-DB75-2141-9099-94919C328BFE}" type="presParOf" srcId="{384136DB-DF7B-F843-8700-73C8CD5D9EAB}" destId="{61CB598F-6315-7B4C-BA99-78FFFCE9455F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AD2380B-C94B-4D65-9579-BB0099CAE5C6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B41E293D-ABF4-4E52-B6A2-3BF3EFDB3BB0}">
      <dgm:prSet/>
      <dgm:spPr/>
      <dgm:t>
        <a:bodyPr/>
        <a:lstStyle/>
        <a:p>
          <a:r>
            <a:rPr lang="uk-UA"/>
            <a:t>розробляти універсальні системи високої напруги та потужності, які забезпечують змінний струм на частотах 50 Гц і 60 Гц, а також постійний струм (для швидких зарядок електричних транспортних засобів)</a:t>
          </a:r>
          <a:endParaRPr lang="en-US"/>
        </a:p>
      </dgm:t>
    </dgm:pt>
    <dgm:pt modelId="{514D9CFF-F9D8-4AFF-90E3-F5EB98259EFC}" type="parTrans" cxnId="{B29B3341-E042-4092-BCB3-475C92092E6E}">
      <dgm:prSet/>
      <dgm:spPr/>
      <dgm:t>
        <a:bodyPr/>
        <a:lstStyle/>
        <a:p>
          <a:endParaRPr lang="en-US"/>
        </a:p>
      </dgm:t>
    </dgm:pt>
    <dgm:pt modelId="{A4B9C504-097E-4509-8C25-6AE56522EB85}" type="sibTrans" cxnId="{B29B3341-E042-4092-BCB3-475C92092E6E}">
      <dgm:prSet/>
      <dgm:spPr/>
      <dgm:t>
        <a:bodyPr/>
        <a:lstStyle/>
        <a:p>
          <a:endParaRPr lang="en-US"/>
        </a:p>
      </dgm:t>
    </dgm:pt>
    <dgm:pt modelId="{A30A7C7B-12BA-4091-AB00-2988F3089F18}">
      <dgm:prSet/>
      <dgm:spPr/>
      <dgm:t>
        <a:bodyPr/>
        <a:lstStyle/>
        <a:p>
          <a:r>
            <a:rPr lang="uk-UA"/>
            <a:t>створення потужних розподілених гібридних (автономних) інверторів</a:t>
          </a:r>
          <a:endParaRPr lang="en-US"/>
        </a:p>
      </dgm:t>
    </dgm:pt>
    <dgm:pt modelId="{23D858E4-F805-46E1-A434-052B00C2F577}" type="parTrans" cxnId="{D5EEDE15-A508-420B-A80E-0D50EFB6D714}">
      <dgm:prSet/>
      <dgm:spPr/>
      <dgm:t>
        <a:bodyPr/>
        <a:lstStyle/>
        <a:p>
          <a:endParaRPr lang="en-US"/>
        </a:p>
      </dgm:t>
    </dgm:pt>
    <dgm:pt modelId="{C67A1E1A-C5E1-43C9-BEB5-F9E10EBEE7D7}" type="sibTrans" cxnId="{D5EEDE15-A508-420B-A80E-0D50EFB6D714}">
      <dgm:prSet/>
      <dgm:spPr/>
      <dgm:t>
        <a:bodyPr/>
        <a:lstStyle/>
        <a:p>
          <a:endParaRPr lang="en-US"/>
        </a:p>
      </dgm:t>
    </dgm:pt>
    <dgm:pt modelId="{0269D39A-8DEB-49F7-81A5-80DAFB9D68DC}">
      <dgm:prSet/>
      <dgm:spPr/>
      <dgm:t>
        <a:bodyPr/>
        <a:lstStyle/>
        <a:p>
          <a:r>
            <a:rPr lang="uk-UA"/>
            <a:t>заряджання кожної з батарей в ланцюгу окремим MPPT-трекером (або декількома) що суттєво збільшує гнучкість побудови фотогальваничних полів</a:t>
          </a:r>
          <a:endParaRPr lang="en-US"/>
        </a:p>
      </dgm:t>
    </dgm:pt>
    <dgm:pt modelId="{2B7979CA-16D6-41D0-9D53-5786984E1B77}" type="parTrans" cxnId="{A775649C-0BAD-489E-8B60-4795DBF63B0D}">
      <dgm:prSet/>
      <dgm:spPr/>
      <dgm:t>
        <a:bodyPr/>
        <a:lstStyle/>
        <a:p>
          <a:endParaRPr lang="en-US"/>
        </a:p>
      </dgm:t>
    </dgm:pt>
    <dgm:pt modelId="{27440EA5-052F-4603-B8C1-F9D7507EED7D}" type="sibTrans" cxnId="{A775649C-0BAD-489E-8B60-4795DBF63B0D}">
      <dgm:prSet/>
      <dgm:spPr/>
      <dgm:t>
        <a:bodyPr/>
        <a:lstStyle/>
        <a:p>
          <a:endParaRPr lang="en-US"/>
        </a:p>
      </dgm:t>
    </dgm:pt>
    <dgm:pt modelId="{A7651FF4-3918-664F-A7B2-2867349C95E4}" type="pres">
      <dgm:prSet presAssocID="{DAD2380B-C94B-4D65-9579-BB0099CAE5C6}" presName="linear" presStyleCnt="0">
        <dgm:presLayoutVars>
          <dgm:animLvl val="lvl"/>
          <dgm:resizeHandles val="exact"/>
        </dgm:presLayoutVars>
      </dgm:prSet>
      <dgm:spPr/>
    </dgm:pt>
    <dgm:pt modelId="{1AEC6B0C-5569-D643-A065-F85185766AEA}" type="pres">
      <dgm:prSet presAssocID="{B41E293D-ABF4-4E52-B6A2-3BF3EFDB3BB0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AF24697A-B91F-6E4D-995F-FA085EBBDE63}" type="pres">
      <dgm:prSet presAssocID="{A4B9C504-097E-4509-8C25-6AE56522EB85}" presName="spacer" presStyleCnt="0"/>
      <dgm:spPr/>
    </dgm:pt>
    <dgm:pt modelId="{6E8264C7-FF08-914A-BB8E-379104098FD3}" type="pres">
      <dgm:prSet presAssocID="{A30A7C7B-12BA-4091-AB00-2988F3089F18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C5FE073F-96FB-564D-940D-E441BBE52EDF}" type="pres">
      <dgm:prSet presAssocID="{C67A1E1A-C5E1-43C9-BEB5-F9E10EBEE7D7}" presName="spacer" presStyleCnt="0"/>
      <dgm:spPr/>
    </dgm:pt>
    <dgm:pt modelId="{8F4AC5AF-6A6A-154E-8F53-3386AF6C65B3}" type="pres">
      <dgm:prSet presAssocID="{0269D39A-8DEB-49F7-81A5-80DAFB9D68DC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D5EEDE15-A508-420B-A80E-0D50EFB6D714}" srcId="{DAD2380B-C94B-4D65-9579-BB0099CAE5C6}" destId="{A30A7C7B-12BA-4091-AB00-2988F3089F18}" srcOrd="1" destOrd="0" parTransId="{23D858E4-F805-46E1-A434-052B00C2F577}" sibTransId="{C67A1E1A-C5E1-43C9-BEB5-F9E10EBEE7D7}"/>
    <dgm:cxn modelId="{B29B3341-E042-4092-BCB3-475C92092E6E}" srcId="{DAD2380B-C94B-4D65-9579-BB0099CAE5C6}" destId="{B41E293D-ABF4-4E52-B6A2-3BF3EFDB3BB0}" srcOrd="0" destOrd="0" parTransId="{514D9CFF-F9D8-4AFF-90E3-F5EB98259EFC}" sibTransId="{A4B9C504-097E-4509-8C25-6AE56522EB85}"/>
    <dgm:cxn modelId="{16327C5F-F190-0E40-853C-A0EAEFED957D}" type="presOf" srcId="{0269D39A-8DEB-49F7-81A5-80DAFB9D68DC}" destId="{8F4AC5AF-6A6A-154E-8F53-3386AF6C65B3}" srcOrd="0" destOrd="0" presId="urn:microsoft.com/office/officeart/2005/8/layout/vList2"/>
    <dgm:cxn modelId="{A775649C-0BAD-489E-8B60-4795DBF63B0D}" srcId="{DAD2380B-C94B-4D65-9579-BB0099CAE5C6}" destId="{0269D39A-8DEB-49F7-81A5-80DAFB9D68DC}" srcOrd="2" destOrd="0" parTransId="{2B7979CA-16D6-41D0-9D53-5786984E1B77}" sibTransId="{27440EA5-052F-4603-B8C1-F9D7507EED7D}"/>
    <dgm:cxn modelId="{A98DE89E-E076-0C46-984B-4A07E015922C}" type="presOf" srcId="{B41E293D-ABF4-4E52-B6A2-3BF3EFDB3BB0}" destId="{1AEC6B0C-5569-D643-A065-F85185766AEA}" srcOrd="0" destOrd="0" presId="urn:microsoft.com/office/officeart/2005/8/layout/vList2"/>
    <dgm:cxn modelId="{14F8B8C4-E59A-4944-8D60-A9C741DD4C37}" type="presOf" srcId="{DAD2380B-C94B-4D65-9579-BB0099CAE5C6}" destId="{A7651FF4-3918-664F-A7B2-2867349C95E4}" srcOrd="0" destOrd="0" presId="urn:microsoft.com/office/officeart/2005/8/layout/vList2"/>
    <dgm:cxn modelId="{95A6BCEC-3698-934F-8127-20E18E0D02F6}" type="presOf" srcId="{A30A7C7B-12BA-4091-AB00-2988F3089F18}" destId="{6E8264C7-FF08-914A-BB8E-379104098FD3}" srcOrd="0" destOrd="0" presId="urn:microsoft.com/office/officeart/2005/8/layout/vList2"/>
    <dgm:cxn modelId="{DC97F2B2-5B40-F042-8D7E-B026836E2459}" type="presParOf" srcId="{A7651FF4-3918-664F-A7B2-2867349C95E4}" destId="{1AEC6B0C-5569-D643-A065-F85185766AEA}" srcOrd="0" destOrd="0" presId="urn:microsoft.com/office/officeart/2005/8/layout/vList2"/>
    <dgm:cxn modelId="{DD5E2CC9-9F34-6045-92D2-64C0ADC3BB13}" type="presParOf" srcId="{A7651FF4-3918-664F-A7B2-2867349C95E4}" destId="{AF24697A-B91F-6E4D-995F-FA085EBBDE63}" srcOrd="1" destOrd="0" presId="urn:microsoft.com/office/officeart/2005/8/layout/vList2"/>
    <dgm:cxn modelId="{F9DE1445-665A-AC45-BE4E-002407455069}" type="presParOf" srcId="{A7651FF4-3918-664F-A7B2-2867349C95E4}" destId="{6E8264C7-FF08-914A-BB8E-379104098FD3}" srcOrd="2" destOrd="0" presId="urn:microsoft.com/office/officeart/2005/8/layout/vList2"/>
    <dgm:cxn modelId="{0D0CB315-D945-344A-9790-0FCDD7139D3E}" type="presParOf" srcId="{A7651FF4-3918-664F-A7B2-2867349C95E4}" destId="{C5FE073F-96FB-564D-940D-E441BBE52EDF}" srcOrd="3" destOrd="0" presId="urn:microsoft.com/office/officeart/2005/8/layout/vList2"/>
    <dgm:cxn modelId="{FFD8278E-28C7-264C-807F-04E33133061F}" type="presParOf" srcId="{A7651FF4-3918-664F-A7B2-2867349C95E4}" destId="{8F4AC5AF-6A6A-154E-8F53-3386AF6C65B3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C93DD9B6-5529-4031-98AF-9C397BC61BC9}" type="doc">
      <dgm:prSet loTypeId="urn:microsoft.com/office/officeart/2005/8/layout/vList2" loCatId="list" qsTypeId="urn:microsoft.com/office/officeart/2005/8/quickstyle/simple4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E9FC47DA-2431-41C8-BE9E-9F1E485D9A72}">
      <dgm:prSet/>
      <dgm:spPr/>
      <dgm:t>
        <a:bodyPr/>
        <a:lstStyle/>
        <a:p>
          <a:r>
            <a:rPr lang="uk-UA"/>
            <a:t>гнучке коригування електричної ємності (та</a:t>
          </a:r>
          <a:r>
            <a:rPr lang="en-US"/>
            <a:t>/</a:t>
          </a:r>
          <a:r>
            <a:rPr lang="uk-UA"/>
            <a:t>або потужності) по фазам</a:t>
          </a:r>
          <a:endParaRPr lang="en-US"/>
        </a:p>
      </dgm:t>
    </dgm:pt>
    <dgm:pt modelId="{7B3F68D8-4FCE-456D-B163-9E413E1E8BAC}" type="parTrans" cxnId="{EB40B4E4-C7B4-47D6-AA81-D89489E4B39F}">
      <dgm:prSet/>
      <dgm:spPr/>
      <dgm:t>
        <a:bodyPr/>
        <a:lstStyle/>
        <a:p>
          <a:endParaRPr lang="en-US"/>
        </a:p>
      </dgm:t>
    </dgm:pt>
    <dgm:pt modelId="{C16892A7-0420-4816-8047-733C5F847F57}" type="sibTrans" cxnId="{EB40B4E4-C7B4-47D6-AA81-D89489E4B39F}">
      <dgm:prSet/>
      <dgm:spPr/>
      <dgm:t>
        <a:bodyPr/>
        <a:lstStyle/>
        <a:p>
          <a:endParaRPr lang="en-US"/>
        </a:p>
      </dgm:t>
    </dgm:pt>
    <dgm:pt modelId="{746086FE-3708-4AAD-8604-7BEAA716466E}">
      <dgm:prSet/>
      <dgm:spPr/>
      <dgm:t>
        <a:bodyPr/>
        <a:lstStyle/>
        <a:p>
          <a:r>
            <a:rPr lang="uk-UA"/>
            <a:t>побудови розподілених гібридних (автономних) інверторів на вже існуючих мережевих сонячних станціях (у тому числі і великих-потужних)</a:t>
          </a:r>
          <a:endParaRPr lang="en-US"/>
        </a:p>
      </dgm:t>
    </dgm:pt>
    <dgm:pt modelId="{E4FB4A1D-0C12-4A18-AB3E-1207005741CE}" type="parTrans" cxnId="{BBB711A0-E1C1-4C3E-8191-84DF36E2793B}">
      <dgm:prSet/>
      <dgm:spPr/>
      <dgm:t>
        <a:bodyPr/>
        <a:lstStyle/>
        <a:p>
          <a:endParaRPr lang="en-US"/>
        </a:p>
      </dgm:t>
    </dgm:pt>
    <dgm:pt modelId="{3C8B61C5-3063-452F-A902-5731BD979CCB}" type="sibTrans" cxnId="{BBB711A0-E1C1-4C3E-8191-84DF36E2793B}">
      <dgm:prSet/>
      <dgm:spPr/>
      <dgm:t>
        <a:bodyPr/>
        <a:lstStyle/>
        <a:p>
          <a:endParaRPr lang="en-US"/>
        </a:p>
      </dgm:t>
    </dgm:pt>
    <dgm:pt modelId="{DBF91C9F-3BE4-4842-98FB-62378ED9AFCB}">
      <dgm:prSet/>
      <dgm:spPr/>
      <dgm:t>
        <a:bodyPr/>
        <a:lstStyle/>
        <a:p>
          <a:r>
            <a:rPr lang="uk-UA"/>
            <a:t>побудови інверторів на високовольтних акумуляторних батареях із напругою генерації 10кВ (напруга для транспортування в розподільних електромережах)</a:t>
          </a:r>
          <a:endParaRPr lang="en-US"/>
        </a:p>
      </dgm:t>
    </dgm:pt>
    <dgm:pt modelId="{16CBED96-E827-4444-BE31-360D918053D2}" type="parTrans" cxnId="{70D5DD49-4933-4544-9A37-A017515EC563}">
      <dgm:prSet/>
      <dgm:spPr/>
      <dgm:t>
        <a:bodyPr/>
        <a:lstStyle/>
        <a:p>
          <a:endParaRPr lang="en-US"/>
        </a:p>
      </dgm:t>
    </dgm:pt>
    <dgm:pt modelId="{E4C85FA8-9AE1-440C-BEA4-14D6F872D469}" type="sibTrans" cxnId="{70D5DD49-4933-4544-9A37-A017515EC563}">
      <dgm:prSet/>
      <dgm:spPr/>
      <dgm:t>
        <a:bodyPr/>
        <a:lstStyle/>
        <a:p>
          <a:endParaRPr lang="en-US"/>
        </a:p>
      </dgm:t>
    </dgm:pt>
    <dgm:pt modelId="{162E8580-9B33-9D49-8228-73E400A4CF70}" type="pres">
      <dgm:prSet presAssocID="{C93DD9B6-5529-4031-98AF-9C397BC61BC9}" presName="linear" presStyleCnt="0">
        <dgm:presLayoutVars>
          <dgm:animLvl val="lvl"/>
          <dgm:resizeHandles val="exact"/>
        </dgm:presLayoutVars>
      </dgm:prSet>
      <dgm:spPr/>
    </dgm:pt>
    <dgm:pt modelId="{D48568B9-7A85-014B-829F-D462B81BEF23}" type="pres">
      <dgm:prSet presAssocID="{E9FC47DA-2431-41C8-BE9E-9F1E485D9A72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3E8BDA2C-0920-7B44-AB10-D9B2DA79EB86}" type="pres">
      <dgm:prSet presAssocID="{C16892A7-0420-4816-8047-733C5F847F57}" presName="spacer" presStyleCnt="0"/>
      <dgm:spPr/>
    </dgm:pt>
    <dgm:pt modelId="{62F7E17A-93BE-B74D-B214-7678B20E1AFF}" type="pres">
      <dgm:prSet presAssocID="{746086FE-3708-4AAD-8604-7BEAA716466E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0ED17E2C-D0A3-6B4F-8A1C-C12DDE9A2FB8}" type="pres">
      <dgm:prSet presAssocID="{3C8B61C5-3063-452F-A902-5731BD979CCB}" presName="spacer" presStyleCnt="0"/>
      <dgm:spPr/>
    </dgm:pt>
    <dgm:pt modelId="{F5359E88-FC79-9B47-9172-559454DA6D81}" type="pres">
      <dgm:prSet presAssocID="{DBF91C9F-3BE4-4842-98FB-62378ED9AFCB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C4F8DB1B-D1F3-A14E-889F-7E026D146661}" type="presOf" srcId="{746086FE-3708-4AAD-8604-7BEAA716466E}" destId="{62F7E17A-93BE-B74D-B214-7678B20E1AFF}" srcOrd="0" destOrd="0" presId="urn:microsoft.com/office/officeart/2005/8/layout/vList2"/>
    <dgm:cxn modelId="{F9CB3D2C-FC11-114D-B810-8D8284FB57B1}" type="presOf" srcId="{E9FC47DA-2431-41C8-BE9E-9F1E485D9A72}" destId="{D48568B9-7A85-014B-829F-D462B81BEF23}" srcOrd="0" destOrd="0" presId="urn:microsoft.com/office/officeart/2005/8/layout/vList2"/>
    <dgm:cxn modelId="{6C46BA42-DA8B-D640-B172-05330CA84FB6}" type="presOf" srcId="{DBF91C9F-3BE4-4842-98FB-62378ED9AFCB}" destId="{F5359E88-FC79-9B47-9172-559454DA6D81}" srcOrd="0" destOrd="0" presId="urn:microsoft.com/office/officeart/2005/8/layout/vList2"/>
    <dgm:cxn modelId="{70D5DD49-4933-4544-9A37-A017515EC563}" srcId="{C93DD9B6-5529-4031-98AF-9C397BC61BC9}" destId="{DBF91C9F-3BE4-4842-98FB-62378ED9AFCB}" srcOrd="2" destOrd="0" parTransId="{16CBED96-E827-4444-BE31-360D918053D2}" sibTransId="{E4C85FA8-9AE1-440C-BEA4-14D6F872D469}"/>
    <dgm:cxn modelId="{BBB711A0-E1C1-4C3E-8191-84DF36E2793B}" srcId="{C93DD9B6-5529-4031-98AF-9C397BC61BC9}" destId="{746086FE-3708-4AAD-8604-7BEAA716466E}" srcOrd="1" destOrd="0" parTransId="{E4FB4A1D-0C12-4A18-AB3E-1207005741CE}" sibTransId="{3C8B61C5-3063-452F-A902-5731BD979CCB}"/>
    <dgm:cxn modelId="{82706AB0-AC44-964E-8DFB-5C36A7A3E900}" type="presOf" srcId="{C93DD9B6-5529-4031-98AF-9C397BC61BC9}" destId="{162E8580-9B33-9D49-8228-73E400A4CF70}" srcOrd="0" destOrd="0" presId="urn:microsoft.com/office/officeart/2005/8/layout/vList2"/>
    <dgm:cxn modelId="{EB40B4E4-C7B4-47D6-AA81-D89489E4B39F}" srcId="{C93DD9B6-5529-4031-98AF-9C397BC61BC9}" destId="{E9FC47DA-2431-41C8-BE9E-9F1E485D9A72}" srcOrd="0" destOrd="0" parTransId="{7B3F68D8-4FCE-456D-B163-9E413E1E8BAC}" sibTransId="{C16892A7-0420-4816-8047-733C5F847F57}"/>
    <dgm:cxn modelId="{C7EF34AA-774F-8C4C-ADB0-DC7D341AFFFC}" type="presParOf" srcId="{162E8580-9B33-9D49-8228-73E400A4CF70}" destId="{D48568B9-7A85-014B-829F-D462B81BEF23}" srcOrd="0" destOrd="0" presId="urn:microsoft.com/office/officeart/2005/8/layout/vList2"/>
    <dgm:cxn modelId="{E99F3545-408D-AA49-9DC6-829AB115CEB8}" type="presParOf" srcId="{162E8580-9B33-9D49-8228-73E400A4CF70}" destId="{3E8BDA2C-0920-7B44-AB10-D9B2DA79EB86}" srcOrd="1" destOrd="0" presId="urn:microsoft.com/office/officeart/2005/8/layout/vList2"/>
    <dgm:cxn modelId="{AB4CBF9F-E690-A446-AE25-966D29900545}" type="presParOf" srcId="{162E8580-9B33-9D49-8228-73E400A4CF70}" destId="{62F7E17A-93BE-B74D-B214-7678B20E1AFF}" srcOrd="2" destOrd="0" presId="urn:microsoft.com/office/officeart/2005/8/layout/vList2"/>
    <dgm:cxn modelId="{23063BB0-D590-8842-ACE1-7465919D1E7A}" type="presParOf" srcId="{162E8580-9B33-9D49-8228-73E400A4CF70}" destId="{0ED17E2C-D0A3-6B4F-8A1C-C12DDE9A2FB8}" srcOrd="3" destOrd="0" presId="urn:microsoft.com/office/officeart/2005/8/layout/vList2"/>
    <dgm:cxn modelId="{6C5F0A0C-B921-4042-9585-7C284729CBA0}" type="presParOf" srcId="{162E8580-9B33-9D49-8228-73E400A4CF70}" destId="{F5359E88-FC79-9B47-9172-559454DA6D81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5C0799A8-D15A-4214-92C9-35AC6C5A24DA}" type="doc">
      <dgm:prSet loTypeId="urn:microsoft.com/office/officeart/2005/8/layout/vList2" loCatId="list" qsTypeId="urn:microsoft.com/office/officeart/2005/8/quickstyle/simple4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D552162B-1186-4C4C-83E4-BBEF9AD959F1}">
      <dgm:prSet/>
      <dgm:spPr/>
      <dgm:t>
        <a:bodyPr/>
        <a:lstStyle/>
        <a:p>
          <a:r>
            <a:rPr lang="uk-UA"/>
            <a:t>під час знеструмлень мережеві сонячні станції не генерують електрику в мережу що є прямим збитком</a:t>
          </a:r>
          <a:endParaRPr lang="en-US"/>
        </a:p>
      </dgm:t>
    </dgm:pt>
    <dgm:pt modelId="{E3E81BB5-9221-445A-85A0-2E98B8343A9A}" type="parTrans" cxnId="{D966000F-7B1D-4A23-B43B-F177FEF08F19}">
      <dgm:prSet/>
      <dgm:spPr/>
      <dgm:t>
        <a:bodyPr/>
        <a:lstStyle/>
        <a:p>
          <a:endParaRPr lang="en-US"/>
        </a:p>
      </dgm:t>
    </dgm:pt>
    <dgm:pt modelId="{190205CA-05E5-450C-8D45-B01858B0089C}" type="sibTrans" cxnId="{D966000F-7B1D-4A23-B43B-F177FEF08F19}">
      <dgm:prSet/>
      <dgm:spPr/>
      <dgm:t>
        <a:bodyPr/>
        <a:lstStyle/>
        <a:p>
          <a:endParaRPr lang="en-US"/>
        </a:p>
      </dgm:t>
    </dgm:pt>
    <dgm:pt modelId="{590A223F-5D96-46FC-A438-78EFAFFE7F20}">
      <dgm:prSet/>
      <dgm:spPr/>
      <dgm:t>
        <a:bodyPr/>
        <a:lstStyle/>
        <a:p>
          <a:r>
            <a:rPr lang="uk-UA"/>
            <a:t>при наявності відповідної ємності акумуляторних батарей з'являється можливість продавати електричну енергію в часи найбільшого попиту (із ціною в рази більше ніж вдень)</a:t>
          </a:r>
          <a:endParaRPr lang="en-US"/>
        </a:p>
      </dgm:t>
    </dgm:pt>
    <dgm:pt modelId="{44ABA2C1-3F85-4A7E-8CFA-2346F20E931B}" type="parTrans" cxnId="{CDA7F140-FE5F-4603-9300-2BD0E49DE31B}">
      <dgm:prSet/>
      <dgm:spPr/>
      <dgm:t>
        <a:bodyPr/>
        <a:lstStyle/>
        <a:p>
          <a:endParaRPr lang="en-US"/>
        </a:p>
      </dgm:t>
    </dgm:pt>
    <dgm:pt modelId="{83CD5B17-8DFC-4D55-973F-49F163BAA494}" type="sibTrans" cxnId="{CDA7F140-FE5F-4603-9300-2BD0E49DE31B}">
      <dgm:prSet/>
      <dgm:spPr/>
      <dgm:t>
        <a:bodyPr/>
        <a:lstStyle/>
        <a:p>
          <a:endParaRPr lang="en-US"/>
        </a:p>
      </dgm:t>
    </dgm:pt>
    <dgm:pt modelId="{EFCF4336-82C6-424C-BC75-027C70CE5F76}">
      <dgm:prSet/>
      <dgm:spPr/>
      <dgm:t>
        <a:bodyPr/>
        <a:lstStyle/>
        <a:p>
          <a:r>
            <a:rPr lang="uk-UA"/>
            <a:t>у разі потреби забезпечувати місцеве енергозабезпечення в години знеструмлень</a:t>
          </a:r>
          <a:endParaRPr lang="en-US"/>
        </a:p>
      </dgm:t>
    </dgm:pt>
    <dgm:pt modelId="{02D19400-9564-4848-8E27-1CEA31EDFCDB}" type="parTrans" cxnId="{F5B280BC-AAA6-4C5E-94A5-23F40F72C259}">
      <dgm:prSet/>
      <dgm:spPr/>
      <dgm:t>
        <a:bodyPr/>
        <a:lstStyle/>
        <a:p>
          <a:endParaRPr lang="en-US"/>
        </a:p>
      </dgm:t>
    </dgm:pt>
    <dgm:pt modelId="{4D8083C7-250D-4193-9530-0D71EE642135}" type="sibTrans" cxnId="{F5B280BC-AAA6-4C5E-94A5-23F40F72C259}">
      <dgm:prSet/>
      <dgm:spPr/>
      <dgm:t>
        <a:bodyPr/>
        <a:lstStyle/>
        <a:p>
          <a:endParaRPr lang="en-US"/>
        </a:p>
      </dgm:t>
    </dgm:pt>
    <dgm:pt modelId="{EA5A3D8C-D552-D348-B1FA-86365D227227}" type="pres">
      <dgm:prSet presAssocID="{5C0799A8-D15A-4214-92C9-35AC6C5A24DA}" presName="linear" presStyleCnt="0">
        <dgm:presLayoutVars>
          <dgm:animLvl val="lvl"/>
          <dgm:resizeHandles val="exact"/>
        </dgm:presLayoutVars>
      </dgm:prSet>
      <dgm:spPr/>
    </dgm:pt>
    <dgm:pt modelId="{4EFBC4EE-D2A3-4F44-B734-AD49F3AF4DAE}" type="pres">
      <dgm:prSet presAssocID="{D552162B-1186-4C4C-83E4-BBEF9AD959F1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AB1B3ACE-27D2-C440-918F-4C801C01BD99}" type="pres">
      <dgm:prSet presAssocID="{190205CA-05E5-450C-8D45-B01858B0089C}" presName="spacer" presStyleCnt="0"/>
      <dgm:spPr/>
    </dgm:pt>
    <dgm:pt modelId="{ABE461B1-A726-CC45-89C8-51931DA964D0}" type="pres">
      <dgm:prSet presAssocID="{590A223F-5D96-46FC-A438-78EFAFFE7F20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725B7E4D-B300-A94C-8B1B-09D87934C3BC}" type="pres">
      <dgm:prSet presAssocID="{83CD5B17-8DFC-4D55-973F-49F163BAA494}" presName="spacer" presStyleCnt="0"/>
      <dgm:spPr/>
    </dgm:pt>
    <dgm:pt modelId="{1FCD811B-E2F3-6C4F-897C-432E2CC59D03}" type="pres">
      <dgm:prSet presAssocID="{EFCF4336-82C6-424C-BC75-027C70CE5F76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D966000F-7B1D-4A23-B43B-F177FEF08F19}" srcId="{5C0799A8-D15A-4214-92C9-35AC6C5A24DA}" destId="{D552162B-1186-4C4C-83E4-BBEF9AD959F1}" srcOrd="0" destOrd="0" parTransId="{E3E81BB5-9221-445A-85A0-2E98B8343A9A}" sibTransId="{190205CA-05E5-450C-8D45-B01858B0089C}"/>
    <dgm:cxn modelId="{CDA7F140-FE5F-4603-9300-2BD0E49DE31B}" srcId="{5C0799A8-D15A-4214-92C9-35AC6C5A24DA}" destId="{590A223F-5D96-46FC-A438-78EFAFFE7F20}" srcOrd="1" destOrd="0" parTransId="{44ABA2C1-3F85-4A7E-8CFA-2346F20E931B}" sibTransId="{83CD5B17-8DFC-4D55-973F-49F163BAA494}"/>
    <dgm:cxn modelId="{C060B05D-3F05-CD45-B985-BFF17487BC2A}" type="presOf" srcId="{EFCF4336-82C6-424C-BC75-027C70CE5F76}" destId="{1FCD811B-E2F3-6C4F-897C-432E2CC59D03}" srcOrd="0" destOrd="0" presId="urn:microsoft.com/office/officeart/2005/8/layout/vList2"/>
    <dgm:cxn modelId="{B5AA2C8B-408D-154B-9316-B41E13980F04}" type="presOf" srcId="{5C0799A8-D15A-4214-92C9-35AC6C5A24DA}" destId="{EA5A3D8C-D552-D348-B1FA-86365D227227}" srcOrd="0" destOrd="0" presId="urn:microsoft.com/office/officeart/2005/8/layout/vList2"/>
    <dgm:cxn modelId="{DA7A62A3-2463-134B-9D5B-3551784C6200}" type="presOf" srcId="{590A223F-5D96-46FC-A438-78EFAFFE7F20}" destId="{ABE461B1-A726-CC45-89C8-51931DA964D0}" srcOrd="0" destOrd="0" presId="urn:microsoft.com/office/officeart/2005/8/layout/vList2"/>
    <dgm:cxn modelId="{F5B280BC-AAA6-4C5E-94A5-23F40F72C259}" srcId="{5C0799A8-D15A-4214-92C9-35AC6C5A24DA}" destId="{EFCF4336-82C6-424C-BC75-027C70CE5F76}" srcOrd="2" destOrd="0" parTransId="{02D19400-9564-4848-8E27-1CEA31EDFCDB}" sibTransId="{4D8083C7-250D-4193-9530-0D71EE642135}"/>
    <dgm:cxn modelId="{74C035D4-DCD3-A840-9D59-89C044EE3966}" type="presOf" srcId="{D552162B-1186-4C4C-83E4-BBEF9AD959F1}" destId="{4EFBC4EE-D2A3-4F44-B734-AD49F3AF4DAE}" srcOrd="0" destOrd="0" presId="urn:microsoft.com/office/officeart/2005/8/layout/vList2"/>
    <dgm:cxn modelId="{319228C7-2456-5A4A-9958-4F5F5C3CDA47}" type="presParOf" srcId="{EA5A3D8C-D552-D348-B1FA-86365D227227}" destId="{4EFBC4EE-D2A3-4F44-B734-AD49F3AF4DAE}" srcOrd="0" destOrd="0" presId="urn:microsoft.com/office/officeart/2005/8/layout/vList2"/>
    <dgm:cxn modelId="{F8828FD1-6C63-0D43-BDAC-E4809B3BE999}" type="presParOf" srcId="{EA5A3D8C-D552-D348-B1FA-86365D227227}" destId="{AB1B3ACE-27D2-C440-918F-4C801C01BD99}" srcOrd="1" destOrd="0" presId="urn:microsoft.com/office/officeart/2005/8/layout/vList2"/>
    <dgm:cxn modelId="{5E698BA4-7D65-E147-B0CA-2AB4EBABCA5C}" type="presParOf" srcId="{EA5A3D8C-D552-D348-B1FA-86365D227227}" destId="{ABE461B1-A726-CC45-89C8-51931DA964D0}" srcOrd="2" destOrd="0" presId="urn:microsoft.com/office/officeart/2005/8/layout/vList2"/>
    <dgm:cxn modelId="{2246E4A8-685B-214C-A481-3437E479854C}" type="presParOf" srcId="{EA5A3D8C-D552-D348-B1FA-86365D227227}" destId="{725B7E4D-B300-A94C-8B1B-09D87934C3BC}" srcOrd="3" destOrd="0" presId="urn:microsoft.com/office/officeart/2005/8/layout/vList2"/>
    <dgm:cxn modelId="{06291E5B-6EFE-744C-B228-923E632F3D8E}" type="presParOf" srcId="{EA5A3D8C-D552-D348-B1FA-86365D227227}" destId="{1FCD811B-E2F3-6C4F-897C-432E2CC59D03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EBA8FD-4330-4E4B-8761-04C27F6A8318}">
      <dsp:nvSpPr>
        <dsp:cNvPr id="0" name=""/>
        <dsp:cNvSpPr/>
      </dsp:nvSpPr>
      <dsp:spPr>
        <a:xfrm>
          <a:off x="0" y="96709"/>
          <a:ext cx="6666833" cy="99450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kern="1200"/>
            <a:t>глобальне зростання споживання електричної енергії в світі</a:t>
          </a:r>
          <a:endParaRPr lang="en-US" sz="2500" kern="1200"/>
        </a:p>
      </dsp:txBody>
      <dsp:txXfrm>
        <a:off x="48547" y="145256"/>
        <a:ext cx="6569739" cy="897406"/>
      </dsp:txXfrm>
    </dsp:sp>
    <dsp:sp modelId="{03481661-63CD-BC4B-9B16-B4FD98AA2654}">
      <dsp:nvSpPr>
        <dsp:cNvPr id="0" name=""/>
        <dsp:cNvSpPr/>
      </dsp:nvSpPr>
      <dsp:spPr>
        <a:xfrm>
          <a:off x="0" y="1163209"/>
          <a:ext cx="6666833" cy="994500"/>
        </a:xfrm>
        <a:prstGeom prst="roundRect">
          <a:avLst/>
        </a:prstGeom>
        <a:gradFill rotWithShape="0">
          <a:gsLst>
            <a:gs pos="0">
              <a:schemeClr val="accent5">
                <a:hueOff val="-3038037"/>
                <a:satOff val="-207"/>
                <a:lumOff val="49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038037"/>
                <a:satOff val="-207"/>
                <a:lumOff val="49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038037"/>
                <a:satOff val="-207"/>
                <a:lumOff val="49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kern="1200"/>
            <a:t>бажання світу підвищити частку «зеленої» електричної енергії</a:t>
          </a:r>
          <a:endParaRPr lang="en-US" sz="2500" kern="1200"/>
        </a:p>
      </dsp:txBody>
      <dsp:txXfrm>
        <a:off x="48547" y="1211756"/>
        <a:ext cx="6569739" cy="897406"/>
      </dsp:txXfrm>
    </dsp:sp>
    <dsp:sp modelId="{74B2828A-24C4-BE49-A141-00A76FBF7D33}">
      <dsp:nvSpPr>
        <dsp:cNvPr id="0" name=""/>
        <dsp:cNvSpPr/>
      </dsp:nvSpPr>
      <dsp:spPr>
        <a:xfrm>
          <a:off x="0" y="2229710"/>
          <a:ext cx="6666833" cy="994500"/>
        </a:xfrm>
        <a:prstGeom prst="roundRect">
          <a:avLst/>
        </a:prstGeom>
        <a:gradFill rotWithShape="0">
          <a:gsLst>
            <a:gs pos="0">
              <a:schemeClr val="accent5">
                <a:hueOff val="-6076075"/>
                <a:satOff val="-413"/>
                <a:lumOff val="98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076075"/>
                <a:satOff val="-413"/>
                <a:lumOff val="98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076075"/>
                <a:satOff val="-413"/>
                <a:lumOff val="98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kern="1200"/>
            <a:t>війна в Україні знищила до 9 ГВт генерації</a:t>
          </a:r>
          <a:endParaRPr lang="en-US" sz="2500" kern="1200"/>
        </a:p>
      </dsp:txBody>
      <dsp:txXfrm>
        <a:off x="48547" y="2278257"/>
        <a:ext cx="6569739" cy="897406"/>
      </dsp:txXfrm>
    </dsp:sp>
    <dsp:sp modelId="{B2EA9895-B73A-744C-81C4-87C25F8E6795}">
      <dsp:nvSpPr>
        <dsp:cNvPr id="0" name=""/>
        <dsp:cNvSpPr/>
      </dsp:nvSpPr>
      <dsp:spPr>
        <a:xfrm>
          <a:off x="0" y="3296210"/>
          <a:ext cx="6666833" cy="994500"/>
        </a:xfrm>
        <a:prstGeom prst="roundRect">
          <a:avLst/>
        </a:prstGeom>
        <a:gradFill rotWithShape="0">
          <a:gsLst>
            <a:gs pos="0">
              <a:schemeClr val="accent5">
                <a:hueOff val="-9114112"/>
                <a:satOff val="-620"/>
                <a:lumOff val="147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9114112"/>
                <a:satOff val="-620"/>
                <a:lumOff val="147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9114112"/>
                <a:satOff val="-620"/>
                <a:lumOff val="147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kern="1200"/>
            <a:t>постійне підвищення тарифів на електричну енергію</a:t>
          </a:r>
          <a:endParaRPr lang="en-US" sz="2500" kern="1200"/>
        </a:p>
      </dsp:txBody>
      <dsp:txXfrm>
        <a:off x="48547" y="3344757"/>
        <a:ext cx="6569739" cy="897406"/>
      </dsp:txXfrm>
    </dsp:sp>
    <dsp:sp modelId="{952F2DB7-8C06-B643-A928-A4E5027F2C12}">
      <dsp:nvSpPr>
        <dsp:cNvPr id="0" name=""/>
        <dsp:cNvSpPr/>
      </dsp:nvSpPr>
      <dsp:spPr>
        <a:xfrm>
          <a:off x="0" y="4362710"/>
          <a:ext cx="6666833" cy="994500"/>
        </a:xfrm>
        <a:prstGeom prst="roundRect">
          <a:avLst/>
        </a:prstGeom>
        <a:gradFill rotWithShape="0">
          <a:gsLst>
            <a:gs pos="0">
              <a:schemeClr val="accent5">
                <a:hueOff val="-12152150"/>
                <a:satOff val="-826"/>
                <a:lumOff val="196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2152150"/>
                <a:satOff val="-826"/>
                <a:lumOff val="196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2152150"/>
                <a:satOff val="-826"/>
                <a:lumOff val="196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kern="1200"/>
            <a:t>збільшення кількості електричного транспорту</a:t>
          </a:r>
          <a:endParaRPr lang="en-US" sz="2500" kern="1200"/>
        </a:p>
      </dsp:txBody>
      <dsp:txXfrm>
        <a:off x="48547" y="4411257"/>
        <a:ext cx="6569739" cy="897406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E4D563-0679-3A49-8158-87369FFCE8CC}">
      <dsp:nvSpPr>
        <dsp:cNvPr id="0" name=""/>
        <dsp:cNvSpPr/>
      </dsp:nvSpPr>
      <dsp:spPr>
        <a:xfrm>
          <a:off x="0" y="2663"/>
          <a:ext cx="6666833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8C73717-BDE7-844B-922C-7B88BEEC6A77}">
      <dsp:nvSpPr>
        <dsp:cNvPr id="0" name=""/>
        <dsp:cNvSpPr/>
      </dsp:nvSpPr>
      <dsp:spPr>
        <a:xfrm>
          <a:off x="0" y="2663"/>
          <a:ext cx="6666833" cy="18161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300" kern="1200"/>
            <a:t>суттєве здешевлення акумуляторних батарей дозволяє навіть приватним домогосподарствам будувати великі за ємністю автономні системи енергозабезпечення</a:t>
          </a:r>
          <a:endParaRPr lang="en-US" sz="2300" kern="1200"/>
        </a:p>
      </dsp:txBody>
      <dsp:txXfrm>
        <a:off x="0" y="2663"/>
        <a:ext cx="6666833" cy="1816197"/>
      </dsp:txXfrm>
    </dsp:sp>
    <dsp:sp modelId="{0EB0B915-A52B-4948-AD63-6E69409D9FDF}">
      <dsp:nvSpPr>
        <dsp:cNvPr id="0" name=""/>
        <dsp:cNvSpPr/>
      </dsp:nvSpPr>
      <dsp:spPr>
        <a:xfrm>
          <a:off x="0" y="1818861"/>
          <a:ext cx="6666833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B692AD6-3011-EF41-80B6-871B760336C5}">
      <dsp:nvSpPr>
        <dsp:cNvPr id="0" name=""/>
        <dsp:cNvSpPr/>
      </dsp:nvSpPr>
      <dsp:spPr>
        <a:xfrm>
          <a:off x="0" y="1818861"/>
          <a:ext cx="6666833" cy="18161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300" kern="1200"/>
            <a:t>завдяки можливості будувати такий гібридний інвертор розподіленим та з великою кількістю </a:t>
          </a:r>
          <a:r>
            <a:rPr lang="en-US" sz="2300" kern="1200"/>
            <a:t>MPPT</a:t>
          </a:r>
          <a:r>
            <a:rPr lang="uk-UA" sz="2300" kern="1200"/>
            <a:t>-трекерів – можна максимально оптимізувати фотогальванічні поля із складною геометрією дахів</a:t>
          </a:r>
          <a:endParaRPr lang="en-US" sz="2300" kern="1200"/>
        </a:p>
      </dsp:txBody>
      <dsp:txXfrm>
        <a:off x="0" y="1818861"/>
        <a:ext cx="6666833" cy="1816197"/>
      </dsp:txXfrm>
    </dsp:sp>
    <dsp:sp modelId="{AC1412BA-E5E2-314D-A802-609399474BB5}">
      <dsp:nvSpPr>
        <dsp:cNvPr id="0" name=""/>
        <dsp:cNvSpPr/>
      </dsp:nvSpPr>
      <dsp:spPr>
        <a:xfrm>
          <a:off x="0" y="3635058"/>
          <a:ext cx="6666833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2097EF3-B54A-5A45-933E-E3B756E3447D}">
      <dsp:nvSpPr>
        <dsp:cNvPr id="0" name=""/>
        <dsp:cNvSpPr/>
      </dsp:nvSpPr>
      <dsp:spPr>
        <a:xfrm>
          <a:off x="0" y="3635058"/>
          <a:ext cx="6666833" cy="18161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300" kern="1200"/>
            <a:t>використовувати такий гібридний інвертор як станцію для швидкого заряджання електромобіля (навіть за відсутності мережевого електроживлення)</a:t>
          </a:r>
          <a:endParaRPr lang="en-US" sz="2300" kern="1200"/>
        </a:p>
      </dsp:txBody>
      <dsp:txXfrm>
        <a:off x="0" y="3635058"/>
        <a:ext cx="6666833" cy="1816197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65033D-E362-D74F-A492-6305C578ADCB}">
      <dsp:nvSpPr>
        <dsp:cNvPr id="0" name=""/>
        <dsp:cNvSpPr/>
      </dsp:nvSpPr>
      <dsp:spPr>
        <a:xfrm>
          <a:off x="0" y="0"/>
          <a:ext cx="6666833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0354DA2-1129-7040-9844-D52C2C9865F9}">
      <dsp:nvSpPr>
        <dsp:cNvPr id="0" name=""/>
        <dsp:cNvSpPr/>
      </dsp:nvSpPr>
      <dsp:spPr>
        <a:xfrm>
          <a:off x="0" y="0"/>
          <a:ext cx="6666833" cy="13634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100" kern="1200"/>
            <a:t>суттєве здешевлення акумуляторних батарей дозволяє будувати великі за ємністю гібридні (автономні) системи енергозабезпечення для бізнесу із гнучкими параметрами</a:t>
          </a:r>
          <a:endParaRPr lang="en-US" sz="2100" kern="1200"/>
        </a:p>
      </dsp:txBody>
      <dsp:txXfrm>
        <a:off x="0" y="0"/>
        <a:ext cx="6666833" cy="1363480"/>
      </dsp:txXfrm>
    </dsp:sp>
    <dsp:sp modelId="{F68B87C4-E715-BD4C-B954-2D9D0576ED21}">
      <dsp:nvSpPr>
        <dsp:cNvPr id="0" name=""/>
        <dsp:cNvSpPr/>
      </dsp:nvSpPr>
      <dsp:spPr>
        <a:xfrm>
          <a:off x="0" y="1363480"/>
          <a:ext cx="6666833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B595A55-A5D1-274A-941D-0F86A0F1CEE3}">
      <dsp:nvSpPr>
        <dsp:cNvPr id="0" name=""/>
        <dsp:cNvSpPr/>
      </dsp:nvSpPr>
      <dsp:spPr>
        <a:xfrm>
          <a:off x="0" y="1363480"/>
          <a:ext cx="6666833" cy="13634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100" kern="1200"/>
            <a:t>збільшена кількість </a:t>
          </a:r>
          <a:r>
            <a:rPr lang="en-US" sz="2100" kern="1200"/>
            <a:t>MPPT-</a:t>
          </a:r>
          <a:r>
            <a:rPr lang="uk-UA" sz="2100" kern="1200"/>
            <a:t>трекерів дозволяє скоротити час на заряджання системи</a:t>
          </a:r>
          <a:endParaRPr lang="en-US" sz="2100" kern="1200"/>
        </a:p>
      </dsp:txBody>
      <dsp:txXfrm>
        <a:off x="0" y="1363480"/>
        <a:ext cx="6666833" cy="1363480"/>
      </dsp:txXfrm>
    </dsp:sp>
    <dsp:sp modelId="{91E277CF-033A-FA41-B9B8-25F2BCF988DD}">
      <dsp:nvSpPr>
        <dsp:cNvPr id="0" name=""/>
        <dsp:cNvSpPr/>
      </dsp:nvSpPr>
      <dsp:spPr>
        <a:xfrm>
          <a:off x="0" y="2726960"/>
          <a:ext cx="6666833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637A813-781E-2F45-9F60-C1C3AC65A92F}">
      <dsp:nvSpPr>
        <dsp:cNvPr id="0" name=""/>
        <dsp:cNvSpPr/>
      </dsp:nvSpPr>
      <dsp:spPr>
        <a:xfrm>
          <a:off x="0" y="2726960"/>
          <a:ext cx="6666833" cy="13634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100" kern="1200"/>
            <a:t>можливість продавати залишки електричної енергії вдень з фотогальванічних полів та в «часи пік» з акумуляторних батарей</a:t>
          </a:r>
          <a:endParaRPr lang="en-US" sz="2100" kern="1200"/>
        </a:p>
      </dsp:txBody>
      <dsp:txXfrm>
        <a:off x="0" y="2726960"/>
        <a:ext cx="6666833" cy="1363480"/>
      </dsp:txXfrm>
    </dsp:sp>
    <dsp:sp modelId="{AA6A4D5F-D8F6-524A-8553-6594CF2BC206}">
      <dsp:nvSpPr>
        <dsp:cNvPr id="0" name=""/>
        <dsp:cNvSpPr/>
      </dsp:nvSpPr>
      <dsp:spPr>
        <a:xfrm>
          <a:off x="0" y="4090440"/>
          <a:ext cx="6666833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303B6DC-6DA3-584A-A3BE-8E161EDDD2F2}">
      <dsp:nvSpPr>
        <dsp:cNvPr id="0" name=""/>
        <dsp:cNvSpPr/>
      </dsp:nvSpPr>
      <dsp:spPr>
        <a:xfrm>
          <a:off x="0" y="4090440"/>
          <a:ext cx="6666833" cy="13634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100" kern="1200"/>
            <a:t>використовувати такий гібридний інвертор як станцію для швидкого заряджання електромобіля для бізнесу (навіть за відсутності мережевого електроживлення)</a:t>
          </a:r>
          <a:endParaRPr lang="en-US" sz="2100" kern="1200"/>
        </a:p>
      </dsp:txBody>
      <dsp:txXfrm>
        <a:off x="0" y="4090440"/>
        <a:ext cx="6666833" cy="1363480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C20B1A-3FB7-524A-BB6A-73E5BFD7A5E5}">
      <dsp:nvSpPr>
        <dsp:cNvPr id="0" name=""/>
        <dsp:cNvSpPr/>
      </dsp:nvSpPr>
      <dsp:spPr>
        <a:xfrm>
          <a:off x="0" y="2663"/>
          <a:ext cx="6666833" cy="0"/>
        </a:xfrm>
        <a:prstGeom prst="lin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5F3EB67-D71A-CC4B-BF8A-C0F4AAFE49A5}">
      <dsp:nvSpPr>
        <dsp:cNvPr id="0" name=""/>
        <dsp:cNvSpPr/>
      </dsp:nvSpPr>
      <dsp:spPr>
        <a:xfrm>
          <a:off x="0" y="2663"/>
          <a:ext cx="6666833" cy="18161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300" kern="1200"/>
            <a:t>вдосконалення системи керування контролерів комірок</a:t>
          </a:r>
          <a:endParaRPr lang="en-US" sz="2300" kern="1200"/>
        </a:p>
      </dsp:txBody>
      <dsp:txXfrm>
        <a:off x="0" y="2663"/>
        <a:ext cx="6666833" cy="1816197"/>
      </dsp:txXfrm>
    </dsp:sp>
    <dsp:sp modelId="{E16A07A8-D271-544E-8189-062FE65EE6AF}">
      <dsp:nvSpPr>
        <dsp:cNvPr id="0" name=""/>
        <dsp:cNvSpPr/>
      </dsp:nvSpPr>
      <dsp:spPr>
        <a:xfrm>
          <a:off x="0" y="1818861"/>
          <a:ext cx="6666833" cy="0"/>
        </a:xfrm>
        <a:prstGeom prst="lin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6CE1051-F2E5-3840-B57D-BD0A8FD4EBCD}">
      <dsp:nvSpPr>
        <dsp:cNvPr id="0" name=""/>
        <dsp:cNvSpPr/>
      </dsp:nvSpPr>
      <dsp:spPr>
        <a:xfrm>
          <a:off x="0" y="1818861"/>
          <a:ext cx="6666833" cy="18161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300" kern="1200"/>
            <a:t>застосування системи зв</a:t>
          </a:r>
          <a:r>
            <a:rPr lang="en-US" sz="2300" kern="1200"/>
            <a:t>’</a:t>
          </a:r>
          <a:r>
            <a:rPr lang="uk-UA" sz="2300" kern="1200"/>
            <a:t>язку на базі промислових протоколів </a:t>
          </a:r>
          <a:r>
            <a:rPr lang="en-US" sz="2300" kern="1200"/>
            <a:t>CAN, </a:t>
          </a:r>
          <a:r>
            <a:rPr lang="uk-UA" sz="2300" kern="1200"/>
            <a:t>які використовують пасивні оптоволоконні лінії</a:t>
          </a:r>
          <a:endParaRPr lang="en-US" sz="2300" kern="1200"/>
        </a:p>
      </dsp:txBody>
      <dsp:txXfrm>
        <a:off x="0" y="1818861"/>
        <a:ext cx="6666833" cy="1816197"/>
      </dsp:txXfrm>
    </dsp:sp>
    <dsp:sp modelId="{6C99DFCC-EA0D-4440-A830-4B49B5049AB2}">
      <dsp:nvSpPr>
        <dsp:cNvPr id="0" name=""/>
        <dsp:cNvSpPr/>
      </dsp:nvSpPr>
      <dsp:spPr>
        <a:xfrm>
          <a:off x="0" y="3635058"/>
          <a:ext cx="6666833" cy="0"/>
        </a:xfrm>
        <a:prstGeom prst="lin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8986132-AD73-C44B-BB59-0188D0F32F5C}">
      <dsp:nvSpPr>
        <dsp:cNvPr id="0" name=""/>
        <dsp:cNvSpPr/>
      </dsp:nvSpPr>
      <dsp:spPr>
        <a:xfrm>
          <a:off x="0" y="3635058"/>
          <a:ext cx="6666833" cy="18161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300" kern="1200"/>
            <a:t>застосування ШІМ-перетворень на кожному ланцюгу (втрати при застосуванні в такій моделі зменшуються в рази, т.я. різниця напруги зменшується пропорційно кількості комірок в ланцюгу</a:t>
          </a:r>
          <a:endParaRPr lang="en-US" sz="2300" kern="1200"/>
        </a:p>
      </dsp:txBody>
      <dsp:txXfrm>
        <a:off x="0" y="3635058"/>
        <a:ext cx="6666833" cy="1816197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9C7585-F20A-0146-AEAA-C2F4A9CE40E5}">
      <dsp:nvSpPr>
        <dsp:cNvPr id="0" name=""/>
        <dsp:cNvSpPr/>
      </dsp:nvSpPr>
      <dsp:spPr>
        <a:xfrm>
          <a:off x="0" y="210559"/>
          <a:ext cx="7399748" cy="119340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000" kern="1200"/>
            <a:t>розробка трансформаторного вихідного каскаду для потужних систем </a:t>
          </a:r>
          <a:endParaRPr lang="en-US" sz="3000" kern="1200"/>
        </a:p>
      </dsp:txBody>
      <dsp:txXfrm>
        <a:off x="58257" y="268816"/>
        <a:ext cx="7283234" cy="1076886"/>
      </dsp:txXfrm>
    </dsp:sp>
    <dsp:sp modelId="{532A3C7B-0B6C-9E49-9A5C-DEA20ED41861}">
      <dsp:nvSpPr>
        <dsp:cNvPr id="0" name=""/>
        <dsp:cNvSpPr/>
      </dsp:nvSpPr>
      <dsp:spPr>
        <a:xfrm>
          <a:off x="0" y="1490359"/>
          <a:ext cx="7399748" cy="1193400"/>
        </a:xfrm>
        <a:prstGeom prst="roundRect">
          <a:avLst/>
        </a:prstGeom>
        <a:gradFill rotWithShape="0">
          <a:gsLst>
            <a:gs pos="0">
              <a:schemeClr val="accent2">
                <a:hueOff val="2147871"/>
                <a:satOff val="-6164"/>
                <a:lumOff val="-987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2147871"/>
                <a:satOff val="-6164"/>
                <a:lumOff val="-987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2147871"/>
                <a:satOff val="-6164"/>
                <a:lumOff val="-987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000" kern="1200"/>
            <a:t>розробка </a:t>
          </a:r>
          <a:r>
            <a:rPr lang="en-US" sz="3000" kern="1200"/>
            <a:t>CAN-</a:t>
          </a:r>
          <a:r>
            <a:rPr lang="uk-UA" sz="3000" kern="1200"/>
            <a:t>системи керування на пасивній оптичній інфраструктурі</a:t>
          </a:r>
          <a:endParaRPr lang="en-US" sz="3000" kern="1200"/>
        </a:p>
      </dsp:txBody>
      <dsp:txXfrm>
        <a:off x="58257" y="1548616"/>
        <a:ext cx="7283234" cy="1076886"/>
      </dsp:txXfrm>
    </dsp:sp>
    <dsp:sp modelId="{399F4F8B-DCC0-AC40-82BA-E49C9F4547A8}">
      <dsp:nvSpPr>
        <dsp:cNvPr id="0" name=""/>
        <dsp:cNvSpPr/>
      </dsp:nvSpPr>
      <dsp:spPr>
        <a:xfrm>
          <a:off x="0" y="2770159"/>
          <a:ext cx="7399748" cy="1193400"/>
        </a:xfrm>
        <a:prstGeom prst="roundRect">
          <a:avLst/>
        </a:prstGeom>
        <a:gradFill rotWithShape="0">
          <a:gsLst>
            <a:gs pos="0">
              <a:schemeClr val="accent2">
                <a:hueOff val="4295742"/>
                <a:satOff val="-12329"/>
                <a:lumOff val="-1973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4295742"/>
                <a:satOff val="-12329"/>
                <a:lumOff val="-1973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4295742"/>
                <a:satOff val="-12329"/>
                <a:lumOff val="-1973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000" kern="1200" dirty="0"/>
            <a:t>розробка </a:t>
          </a:r>
          <a:r>
            <a:rPr lang="en-US" sz="3000" kern="1200" dirty="0"/>
            <a:t>CAN </a:t>
          </a:r>
          <a:r>
            <a:rPr lang="uk-UA" sz="3000" kern="1200" dirty="0"/>
            <a:t>системи керування на базі </a:t>
          </a:r>
          <a:r>
            <a:rPr lang="en-US" sz="3000" kern="1200" dirty="0" err="1"/>
            <a:t>CANoverPower</a:t>
          </a:r>
          <a:r>
            <a:rPr lang="uk-UA" sz="3000" kern="1200" dirty="0"/>
            <a:t>-технології</a:t>
          </a:r>
          <a:endParaRPr lang="en-US" sz="3000" kern="1200" dirty="0"/>
        </a:p>
      </dsp:txBody>
      <dsp:txXfrm>
        <a:off x="58257" y="2828416"/>
        <a:ext cx="7283234" cy="1076886"/>
      </dsp:txXfrm>
    </dsp:sp>
    <dsp:sp modelId="{93749EDC-F7E5-4A4D-B1FC-AF89B6B3B1EC}">
      <dsp:nvSpPr>
        <dsp:cNvPr id="0" name=""/>
        <dsp:cNvSpPr/>
      </dsp:nvSpPr>
      <dsp:spPr>
        <a:xfrm>
          <a:off x="0" y="4049960"/>
          <a:ext cx="7399748" cy="1193400"/>
        </a:xfrm>
        <a:prstGeom prst="roundRect">
          <a:avLst/>
        </a:prstGeom>
        <a:gradFill rotWithShape="0">
          <a:gsLst>
            <a:gs pos="0">
              <a:schemeClr val="accent2">
                <a:hueOff val="6443612"/>
                <a:satOff val="-18493"/>
                <a:lumOff val="-2960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6443612"/>
                <a:satOff val="-18493"/>
                <a:lumOff val="-2960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6443612"/>
                <a:satOff val="-18493"/>
                <a:lumOff val="-2960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000" kern="1200" dirty="0"/>
            <a:t>розробка високовольтного інвертора </a:t>
          </a:r>
          <a:r>
            <a:rPr lang="en-US" sz="3000" kern="1200" dirty="0"/>
            <a:t>11</a:t>
          </a:r>
          <a:r>
            <a:rPr lang="uk-UA" sz="3000" kern="1200" dirty="0"/>
            <a:t>кВ</a:t>
          </a:r>
          <a:r>
            <a:rPr lang="en-US" sz="3000" kern="1200" dirty="0"/>
            <a:t> </a:t>
          </a:r>
        </a:p>
      </dsp:txBody>
      <dsp:txXfrm>
        <a:off x="58257" y="4108217"/>
        <a:ext cx="7283234" cy="107688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D80D6F-E88E-8C4A-8AE2-65704C448534}">
      <dsp:nvSpPr>
        <dsp:cNvPr id="0" name=""/>
        <dsp:cNvSpPr/>
      </dsp:nvSpPr>
      <dsp:spPr>
        <a:xfrm>
          <a:off x="0" y="229990"/>
          <a:ext cx="6666833" cy="1620486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300" kern="1200"/>
            <a:t>У 2023-2024 роках ціни на фотогальванічне обладнання знизились більш ніж на 50%, і ця тенденція продовжиться.</a:t>
          </a:r>
          <a:endParaRPr lang="en-US" sz="2300" kern="1200"/>
        </a:p>
      </dsp:txBody>
      <dsp:txXfrm>
        <a:off x="79106" y="309096"/>
        <a:ext cx="6508621" cy="1462274"/>
      </dsp:txXfrm>
    </dsp:sp>
    <dsp:sp modelId="{39D2571F-0B12-2541-A120-5AEE7A906580}">
      <dsp:nvSpPr>
        <dsp:cNvPr id="0" name=""/>
        <dsp:cNvSpPr/>
      </dsp:nvSpPr>
      <dsp:spPr>
        <a:xfrm>
          <a:off x="0" y="1916716"/>
          <a:ext cx="6666833" cy="1620486"/>
        </a:xfrm>
        <a:prstGeom prst="roundRect">
          <a:avLst/>
        </a:prstGeom>
        <a:gradFill rotWithShape="0">
          <a:gsLst>
            <a:gs pos="0">
              <a:schemeClr val="accent2">
                <a:hueOff val="3221806"/>
                <a:satOff val="-9246"/>
                <a:lumOff val="-1480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3221806"/>
                <a:satOff val="-9246"/>
                <a:lumOff val="-1480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3221806"/>
                <a:satOff val="-9246"/>
                <a:lumOff val="-1480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300" kern="1200" dirty="0"/>
            <a:t>Ціни на сучасні акумулятори з новітніми хімічними складами (LiFePo4, LTO, </a:t>
          </a:r>
          <a:r>
            <a:rPr lang="uk-UA" sz="2300" kern="1200" dirty="0" err="1"/>
            <a:t>N</a:t>
          </a:r>
          <a:r>
            <a:rPr lang="uk-UA" sz="2300" kern="1200" dirty="0"/>
            <a:t>+ </a:t>
          </a:r>
          <a:r>
            <a:rPr lang="uk-UA" sz="2300" kern="1200" dirty="0" err="1"/>
            <a:t>Sodium</a:t>
          </a:r>
          <a:r>
            <a:rPr lang="uk-UA" sz="2300" kern="1200" dirty="0"/>
            <a:t>) також зменшяться на понад 50% у 2023-2024 роках, і ця тенденція збережеться.</a:t>
          </a:r>
          <a:endParaRPr lang="en-US" sz="2300" kern="1200" dirty="0"/>
        </a:p>
      </dsp:txBody>
      <dsp:txXfrm>
        <a:off x="79106" y="1995822"/>
        <a:ext cx="6508621" cy="1462274"/>
      </dsp:txXfrm>
    </dsp:sp>
    <dsp:sp modelId="{DEB802F5-E490-BF45-ABC9-712E13DE8E64}">
      <dsp:nvSpPr>
        <dsp:cNvPr id="0" name=""/>
        <dsp:cNvSpPr/>
      </dsp:nvSpPr>
      <dsp:spPr>
        <a:xfrm>
          <a:off x="0" y="3603443"/>
          <a:ext cx="6666833" cy="1620486"/>
        </a:xfrm>
        <a:prstGeom prst="roundRect">
          <a:avLst/>
        </a:prstGeom>
        <a:gradFill rotWithShape="0">
          <a:gsLst>
            <a:gs pos="0">
              <a:schemeClr val="accent2">
                <a:hueOff val="6443612"/>
                <a:satOff val="-18493"/>
                <a:lumOff val="-2960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6443612"/>
                <a:satOff val="-18493"/>
                <a:lumOff val="-2960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6443612"/>
                <a:satOff val="-18493"/>
                <a:lumOff val="-2960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300" kern="1200"/>
            <a:t>Розвиток силової напівпровідникової продукції, такої як MOSFET і IGBT в автомобільній галузі (електромобілі), сприяє зниженню вартості потужних інтегральних схем.</a:t>
          </a:r>
          <a:endParaRPr lang="en-US" sz="2300" kern="1200"/>
        </a:p>
      </dsp:txBody>
      <dsp:txXfrm>
        <a:off x="79106" y="3682549"/>
        <a:ext cx="6508621" cy="146227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20AC7A-25CE-2742-914C-E9EE95BFA97F}">
      <dsp:nvSpPr>
        <dsp:cNvPr id="0" name=""/>
        <dsp:cNvSpPr/>
      </dsp:nvSpPr>
      <dsp:spPr>
        <a:xfrm>
          <a:off x="0" y="54331"/>
          <a:ext cx="6666833" cy="1286634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300" kern="1200"/>
            <a:t>потреба в малопотужних гібридних рішеннях можна вважати вирішеним (до 50квт)</a:t>
          </a:r>
          <a:endParaRPr lang="en-US" sz="2300" kern="1200"/>
        </a:p>
      </dsp:txBody>
      <dsp:txXfrm>
        <a:off x="62808" y="117139"/>
        <a:ext cx="6541217" cy="1161018"/>
      </dsp:txXfrm>
    </dsp:sp>
    <dsp:sp modelId="{29B86187-E94B-ED4E-BE5E-2BFF105F8AD6}">
      <dsp:nvSpPr>
        <dsp:cNvPr id="0" name=""/>
        <dsp:cNvSpPr/>
      </dsp:nvSpPr>
      <dsp:spPr>
        <a:xfrm>
          <a:off x="0" y="1407205"/>
          <a:ext cx="6666833" cy="1286634"/>
        </a:xfrm>
        <a:prstGeom prst="roundRect">
          <a:avLst/>
        </a:prstGeom>
        <a:gradFill rotWithShape="0">
          <a:gsLst>
            <a:gs pos="0">
              <a:schemeClr val="accent5">
                <a:hueOff val="-4050717"/>
                <a:satOff val="-275"/>
                <a:lumOff val="65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050717"/>
                <a:satOff val="-275"/>
                <a:lumOff val="65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050717"/>
                <a:satOff val="-275"/>
                <a:lumOff val="65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300" kern="1200" dirty="0"/>
            <a:t>є потреба у рішеннях 100-500квт для бізнесу</a:t>
          </a:r>
          <a:r>
            <a:rPr lang="en-US" sz="2300" kern="1200" dirty="0"/>
            <a:t>/</a:t>
          </a:r>
          <a:r>
            <a:rPr lang="uk-UA" sz="2300" kern="1200" dirty="0"/>
            <a:t>державного сектору тощо</a:t>
          </a:r>
          <a:endParaRPr lang="en-US" sz="2300" kern="1200" dirty="0"/>
        </a:p>
      </dsp:txBody>
      <dsp:txXfrm>
        <a:off x="62808" y="1470013"/>
        <a:ext cx="6541217" cy="1161018"/>
      </dsp:txXfrm>
    </dsp:sp>
    <dsp:sp modelId="{AC86AE1F-32DC-AA46-8728-BCE0D1EA6A1A}">
      <dsp:nvSpPr>
        <dsp:cNvPr id="0" name=""/>
        <dsp:cNvSpPr/>
      </dsp:nvSpPr>
      <dsp:spPr>
        <a:xfrm>
          <a:off x="0" y="2760080"/>
          <a:ext cx="6666833" cy="1286634"/>
        </a:xfrm>
        <a:prstGeom prst="roundRect">
          <a:avLst/>
        </a:prstGeom>
        <a:gradFill rotWithShape="0">
          <a:gsLst>
            <a:gs pos="0">
              <a:schemeClr val="accent5">
                <a:hueOff val="-8101434"/>
                <a:satOff val="-551"/>
                <a:lumOff val="130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8101434"/>
                <a:satOff val="-551"/>
                <a:lumOff val="130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8101434"/>
                <a:satOff val="-551"/>
                <a:lumOff val="130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300" kern="1200"/>
            <a:t>існуючі рішення мають вартість 350-450 євро на квт що досить дорого для поширення</a:t>
          </a:r>
          <a:endParaRPr lang="en-US" sz="2300" kern="1200"/>
        </a:p>
      </dsp:txBody>
      <dsp:txXfrm>
        <a:off x="62808" y="2822888"/>
        <a:ext cx="6541217" cy="1161018"/>
      </dsp:txXfrm>
    </dsp:sp>
    <dsp:sp modelId="{D638BCD4-9485-B84A-8174-58781CB543D9}">
      <dsp:nvSpPr>
        <dsp:cNvPr id="0" name=""/>
        <dsp:cNvSpPr/>
      </dsp:nvSpPr>
      <dsp:spPr>
        <a:xfrm>
          <a:off x="0" y="4112954"/>
          <a:ext cx="6666833" cy="1286634"/>
        </a:xfrm>
        <a:prstGeom prst="roundRect">
          <a:avLst/>
        </a:prstGeom>
        <a:gradFill rotWithShape="0">
          <a:gsLst>
            <a:gs pos="0">
              <a:schemeClr val="accent5">
                <a:hueOff val="-12152150"/>
                <a:satOff val="-826"/>
                <a:lumOff val="196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2152150"/>
                <a:satOff val="-826"/>
                <a:lumOff val="196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2152150"/>
                <a:satOff val="-826"/>
                <a:lumOff val="196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300" kern="1200" dirty="0"/>
            <a:t>існуючі рішення зазвичай використовують засіб перетворення типу ШІМ (</a:t>
          </a:r>
          <a:r>
            <a:rPr lang="uk-UA" sz="2300" kern="1200" dirty="0" err="1"/>
            <a:t>широтно</a:t>
          </a:r>
          <a:r>
            <a:rPr lang="uk-UA" sz="2300" kern="1200" dirty="0"/>
            <a:t>-імпульсна модуляція) з великим відсотком втрат</a:t>
          </a:r>
          <a:endParaRPr lang="en-US" sz="2300" kern="1200" dirty="0"/>
        </a:p>
      </dsp:txBody>
      <dsp:txXfrm>
        <a:off x="62808" y="4175762"/>
        <a:ext cx="6541217" cy="116101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B87063-8773-594C-9014-20B6B6C0F834}">
      <dsp:nvSpPr>
        <dsp:cNvPr id="0" name=""/>
        <dsp:cNvSpPr/>
      </dsp:nvSpPr>
      <dsp:spPr>
        <a:xfrm>
          <a:off x="0" y="79880"/>
          <a:ext cx="6666833" cy="1284659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kern="1200"/>
            <a:t>кількість спеціалізованих </a:t>
          </a:r>
          <a:r>
            <a:rPr lang="en-US" sz="1800" kern="1200"/>
            <a:t>(</a:t>
          </a:r>
          <a:r>
            <a:rPr lang="uk-UA" sz="1800" kern="1200"/>
            <a:t>потужних</a:t>
          </a:r>
          <a:r>
            <a:rPr lang="en-US" sz="1800" kern="1200"/>
            <a:t>) MPTT</a:t>
          </a:r>
          <a:r>
            <a:rPr lang="uk-UA" sz="1800" kern="1200"/>
            <a:t> в сучасних гібридних системах обмежена (зазвичай навіть у рішеннях на 100квт не більше 4х) що обмежує гнучкість фотогальванічних полів (стрінгів)</a:t>
          </a:r>
          <a:endParaRPr lang="en-US" sz="1800" kern="1200"/>
        </a:p>
      </dsp:txBody>
      <dsp:txXfrm>
        <a:off x="62712" y="142592"/>
        <a:ext cx="6541409" cy="1159235"/>
      </dsp:txXfrm>
    </dsp:sp>
    <dsp:sp modelId="{254BA572-43A4-6649-9284-8A78AA549C07}">
      <dsp:nvSpPr>
        <dsp:cNvPr id="0" name=""/>
        <dsp:cNvSpPr/>
      </dsp:nvSpPr>
      <dsp:spPr>
        <a:xfrm>
          <a:off x="0" y="1416380"/>
          <a:ext cx="6666833" cy="1284659"/>
        </a:xfrm>
        <a:prstGeom prst="roundRect">
          <a:avLst/>
        </a:prstGeom>
        <a:gradFill rotWithShape="0">
          <a:gsLst>
            <a:gs pos="0">
              <a:schemeClr val="accent5">
                <a:hueOff val="-4050717"/>
                <a:satOff val="-275"/>
                <a:lumOff val="65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050717"/>
                <a:satOff val="-275"/>
                <a:lumOff val="65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050717"/>
                <a:satOff val="-275"/>
                <a:lumOff val="65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kern="1200"/>
            <a:t>потреба в спеціалізованому обладнанні та вузькопрофільних спеціалістах</a:t>
          </a:r>
          <a:endParaRPr lang="en-US" sz="1800" kern="1200"/>
        </a:p>
      </dsp:txBody>
      <dsp:txXfrm>
        <a:off x="62712" y="1479092"/>
        <a:ext cx="6541409" cy="1159235"/>
      </dsp:txXfrm>
    </dsp:sp>
    <dsp:sp modelId="{ABAFD843-185F-454D-B059-80CA9C95EE6E}">
      <dsp:nvSpPr>
        <dsp:cNvPr id="0" name=""/>
        <dsp:cNvSpPr/>
      </dsp:nvSpPr>
      <dsp:spPr>
        <a:xfrm>
          <a:off x="0" y="2752880"/>
          <a:ext cx="6666833" cy="1284659"/>
        </a:xfrm>
        <a:prstGeom prst="roundRect">
          <a:avLst/>
        </a:prstGeom>
        <a:gradFill rotWithShape="0">
          <a:gsLst>
            <a:gs pos="0">
              <a:schemeClr val="accent5">
                <a:hueOff val="-8101434"/>
                <a:satOff val="-551"/>
                <a:lumOff val="130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8101434"/>
                <a:satOff val="-551"/>
                <a:lumOff val="130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8101434"/>
                <a:satOff val="-551"/>
                <a:lumOff val="130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kern="1200"/>
            <a:t>великі витрати при потребі збільшення ємності батарей</a:t>
          </a:r>
          <a:endParaRPr lang="en-US" sz="1800" kern="1200"/>
        </a:p>
      </dsp:txBody>
      <dsp:txXfrm>
        <a:off x="62712" y="2815592"/>
        <a:ext cx="6541409" cy="1159235"/>
      </dsp:txXfrm>
    </dsp:sp>
    <dsp:sp modelId="{C5FE547B-C457-4243-B1C0-AFBEFCF9ABE0}">
      <dsp:nvSpPr>
        <dsp:cNvPr id="0" name=""/>
        <dsp:cNvSpPr/>
      </dsp:nvSpPr>
      <dsp:spPr>
        <a:xfrm>
          <a:off x="0" y="4089379"/>
          <a:ext cx="6666833" cy="1284659"/>
        </a:xfrm>
        <a:prstGeom prst="roundRect">
          <a:avLst/>
        </a:prstGeom>
        <a:gradFill rotWithShape="0">
          <a:gsLst>
            <a:gs pos="0">
              <a:schemeClr val="accent5">
                <a:hueOff val="-12152150"/>
                <a:satOff val="-826"/>
                <a:lumOff val="196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2152150"/>
                <a:satOff val="-826"/>
                <a:lumOff val="196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2152150"/>
                <a:satOff val="-826"/>
                <a:lumOff val="196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kern="1200"/>
            <a:t>використання ШІМ-перетворення на граничних режимах (при повному навантаженні) призводить до утворення великої кількості тепла, що призводить до потреби використання спеціальних рішень для охолодження всієї системи</a:t>
          </a:r>
          <a:endParaRPr lang="en-US" sz="1800" kern="1200"/>
        </a:p>
      </dsp:txBody>
      <dsp:txXfrm>
        <a:off x="62712" y="4152091"/>
        <a:ext cx="6541409" cy="115923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B3C933-3515-F745-9416-44745038BC4E}">
      <dsp:nvSpPr>
        <dsp:cNvPr id="0" name=""/>
        <dsp:cNvSpPr/>
      </dsp:nvSpPr>
      <dsp:spPr>
        <a:xfrm>
          <a:off x="0" y="71959"/>
          <a:ext cx="6666833" cy="173160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kern="1200"/>
            <a:t>Послідовне з'єднання джерел постійного струму з використанням електронних ключів, які надають можливість контролю за підключенням та відключенням кожного джерела в електричному ланцюзі.</a:t>
          </a:r>
          <a:endParaRPr lang="en-US" sz="2000" kern="1200"/>
        </a:p>
      </dsp:txBody>
      <dsp:txXfrm>
        <a:off x="84530" y="156489"/>
        <a:ext cx="6497773" cy="1562540"/>
      </dsp:txXfrm>
    </dsp:sp>
    <dsp:sp modelId="{C9EF839F-E14D-924A-A50C-F56FA9C8B2E3}">
      <dsp:nvSpPr>
        <dsp:cNvPr id="0" name=""/>
        <dsp:cNvSpPr/>
      </dsp:nvSpPr>
      <dsp:spPr>
        <a:xfrm>
          <a:off x="0" y="1861160"/>
          <a:ext cx="6666833" cy="1731600"/>
        </a:xfrm>
        <a:prstGeom prst="roundRect">
          <a:avLst/>
        </a:prstGeom>
        <a:gradFill rotWithShape="0">
          <a:gsLst>
            <a:gs pos="0">
              <a:schemeClr val="accent2">
                <a:hueOff val="3221806"/>
                <a:satOff val="-9246"/>
                <a:lumOff val="-1480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3221806"/>
                <a:satOff val="-9246"/>
                <a:lumOff val="-1480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3221806"/>
                <a:satOff val="-9246"/>
                <a:lumOff val="-1480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kern="1200"/>
            <a:t>Загальна напруга системи дорівнює сумі напруг усіх джерел постійного струму.</a:t>
          </a:r>
          <a:endParaRPr lang="en-US" sz="2000" kern="1200"/>
        </a:p>
      </dsp:txBody>
      <dsp:txXfrm>
        <a:off x="84530" y="1945690"/>
        <a:ext cx="6497773" cy="1562540"/>
      </dsp:txXfrm>
    </dsp:sp>
    <dsp:sp modelId="{0FE7C872-8201-2940-8EE9-F6EA6902DA42}">
      <dsp:nvSpPr>
        <dsp:cNvPr id="0" name=""/>
        <dsp:cNvSpPr/>
      </dsp:nvSpPr>
      <dsp:spPr>
        <a:xfrm>
          <a:off x="0" y="3650360"/>
          <a:ext cx="6666833" cy="1731600"/>
        </a:xfrm>
        <a:prstGeom prst="roundRect">
          <a:avLst/>
        </a:prstGeom>
        <a:gradFill rotWithShape="0">
          <a:gsLst>
            <a:gs pos="0">
              <a:schemeClr val="accent2">
                <a:hueOff val="6443612"/>
                <a:satOff val="-18493"/>
                <a:lumOff val="-2960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6443612"/>
                <a:satOff val="-18493"/>
                <a:lumOff val="-2960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6443612"/>
                <a:satOff val="-18493"/>
                <a:lumOff val="-2960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kern="1200"/>
            <a:t>Максимальна потужність системи обмежується мінімальним струмом будь-якої комірки в ланцюзі та номінальним струмом електронних ключів.</a:t>
          </a:r>
          <a:endParaRPr lang="en-US" sz="2000" kern="1200"/>
        </a:p>
      </dsp:txBody>
      <dsp:txXfrm>
        <a:off x="84530" y="3734890"/>
        <a:ext cx="6497773" cy="156254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DC27D3-4479-E348-8413-2C674384F96C}">
      <dsp:nvSpPr>
        <dsp:cNvPr id="0" name=""/>
        <dsp:cNvSpPr/>
      </dsp:nvSpPr>
      <dsp:spPr>
        <a:xfrm>
          <a:off x="0" y="402934"/>
          <a:ext cx="6666833" cy="1118812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kern="1200"/>
            <a:t>розробки доступних потужних рішень від 100 до 200 кВт на основі низьковольтних акумуляторних батарей</a:t>
          </a:r>
          <a:endParaRPr lang="en-US" sz="2000" kern="1200"/>
        </a:p>
      </dsp:txBody>
      <dsp:txXfrm>
        <a:off x="54616" y="457550"/>
        <a:ext cx="6557601" cy="1009580"/>
      </dsp:txXfrm>
    </dsp:sp>
    <dsp:sp modelId="{45BACB52-B9BC-374D-B57D-58F25351E0F3}">
      <dsp:nvSpPr>
        <dsp:cNvPr id="0" name=""/>
        <dsp:cNvSpPr/>
      </dsp:nvSpPr>
      <dsp:spPr>
        <a:xfrm>
          <a:off x="0" y="1579347"/>
          <a:ext cx="6666833" cy="1118812"/>
        </a:xfrm>
        <a:prstGeom prst="roundRect">
          <a:avLst/>
        </a:prstGeom>
        <a:gradFill rotWithShape="0">
          <a:gsLst>
            <a:gs pos="0">
              <a:schemeClr val="accent5">
                <a:hueOff val="-4050717"/>
                <a:satOff val="-275"/>
                <a:lumOff val="65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050717"/>
                <a:satOff val="-275"/>
                <a:lumOff val="65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050717"/>
                <a:satOff val="-275"/>
                <a:lumOff val="65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kern="1200"/>
            <a:t>суттєвого (до 100%) зменшення втрат під час генерації змінного струму в порівнянні з традиційними методами (ШІМ-модуляція)</a:t>
          </a:r>
          <a:endParaRPr lang="en-US" sz="2000" kern="1200"/>
        </a:p>
      </dsp:txBody>
      <dsp:txXfrm>
        <a:off x="54616" y="1633963"/>
        <a:ext cx="6557601" cy="1009580"/>
      </dsp:txXfrm>
    </dsp:sp>
    <dsp:sp modelId="{BE990010-B587-0B46-88F3-19C945AB781C}">
      <dsp:nvSpPr>
        <dsp:cNvPr id="0" name=""/>
        <dsp:cNvSpPr/>
      </dsp:nvSpPr>
      <dsp:spPr>
        <a:xfrm>
          <a:off x="0" y="2755760"/>
          <a:ext cx="6666833" cy="1118812"/>
        </a:xfrm>
        <a:prstGeom prst="roundRect">
          <a:avLst/>
        </a:prstGeom>
        <a:gradFill rotWithShape="0">
          <a:gsLst>
            <a:gs pos="0">
              <a:schemeClr val="accent5">
                <a:hueOff val="-8101434"/>
                <a:satOff val="-551"/>
                <a:lumOff val="130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8101434"/>
                <a:satOff val="-551"/>
                <a:lumOff val="130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8101434"/>
                <a:satOff val="-551"/>
                <a:lumOff val="130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kern="1200"/>
            <a:t>моніторингу стану кожної батареї з можливістю «гарячої» заміни</a:t>
          </a:r>
          <a:endParaRPr lang="en-US" sz="2000" kern="1200"/>
        </a:p>
      </dsp:txBody>
      <dsp:txXfrm>
        <a:off x="54616" y="2810376"/>
        <a:ext cx="6557601" cy="1009580"/>
      </dsp:txXfrm>
    </dsp:sp>
    <dsp:sp modelId="{61CB598F-6315-7B4C-BA99-78FFFCE9455F}">
      <dsp:nvSpPr>
        <dsp:cNvPr id="0" name=""/>
        <dsp:cNvSpPr/>
      </dsp:nvSpPr>
      <dsp:spPr>
        <a:xfrm>
          <a:off x="0" y="3932172"/>
          <a:ext cx="6666833" cy="1118812"/>
        </a:xfrm>
        <a:prstGeom prst="roundRect">
          <a:avLst/>
        </a:prstGeom>
        <a:gradFill rotWithShape="0">
          <a:gsLst>
            <a:gs pos="0">
              <a:schemeClr val="accent5">
                <a:hueOff val="-12152150"/>
                <a:satOff val="-826"/>
                <a:lumOff val="196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2152150"/>
                <a:satOff val="-826"/>
                <a:lumOff val="196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2152150"/>
                <a:satOff val="-826"/>
                <a:lumOff val="196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kern="1200"/>
            <a:t>незалежність роботи системи від стану працездатності, ємності кожної акумуляторної батареї, на відмінність від звичайних високовольтних батарей</a:t>
          </a:r>
          <a:endParaRPr lang="en-US" sz="2000" kern="1200"/>
        </a:p>
      </dsp:txBody>
      <dsp:txXfrm>
        <a:off x="54616" y="3986788"/>
        <a:ext cx="6557601" cy="100958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EC6B0C-5569-D643-A065-F85185766AEA}">
      <dsp:nvSpPr>
        <dsp:cNvPr id="0" name=""/>
        <dsp:cNvSpPr/>
      </dsp:nvSpPr>
      <dsp:spPr>
        <a:xfrm>
          <a:off x="0" y="528259"/>
          <a:ext cx="6666833" cy="142740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kern="1200"/>
            <a:t>розробляти універсальні системи високої напруги та потужності, які забезпечують змінний струм на частотах 50 Гц і 60 Гц, а також постійний струм (для швидких зарядок електричних транспортних засобів)</a:t>
          </a:r>
          <a:endParaRPr lang="en-US" sz="2000" kern="1200"/>
        </a:p>
      </dsp:txBody>
      <dsp:txXfrm>
        <a:off x="69680" y="597939"/>
        <a:ext cx="6527473" cy="1288040"/>
      </dsp:txXfrm>
    </dsp:sp>
    <dsp:sp modelId="{6E8264C7-FF08-914A-BB8E-379104098FD3}">
      <dsp:nvSpPr>
        <dsp:cNvPr id="0" name=""/>
        <dsp:cNvSpPr/>
      </dsp:nvSpPr>
      <dsp:spPr>
        <a:xfrm>
          <a:off x="0" y="2013260"/>
          <a:ext cx="6666833" cy="1427400"/>
        </a:xfrm>
        <a:prstGeom prst="roundRect">
          <a:avLst/>
        </a:prstGeom>
        <a:gradFill rotWithShape="0">
          <a:gsLst>
            <a:gs pos="0">
              <a:schemeClr val="accent2">
                <a:hueOff val="3221806"/>
                <a:satOff val="-9246"/>
                <a:lumOff val="-1480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3221806"/>
                <a:satOff val="-9246"/>
                <a:lumOff val="-1480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3221806"/>
                <a:satOff val="-9246"/>
                <a:lumOff val="-1480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kern="1200"/>
            <a:t>створення потужних розподілених гібридних (автономних) інверторів</a:t>
          </a:r>
          <a:endParaRPr lang="en-US" sz="2000" kern="1200"/>
        </a:p>
      </dsp:txBody>
      <dsp:txXfrm>
        <a:off x="69680" y="2082940"/>
        <a:ext cx="6527473" cy="1288040"/>
      </dsp:txXfrm>
    </dsp:sp>
    <dsp:sp modelId="{8F4AC5AF-6A6A-154E-8F53-3386AF6C65B3}">
      <dsp:nvSpPr>
        <dsp:cNvPr id="0" name=""/>
        <dsp:cNvSpPr/>
      </dsp:nvSpPr>
      <dsp:spPr>
        <a:xfrm>
          <a:off x="0" y="3498260"/>
          <a:ext cx="6666833" cy="1427400"/>
        </a:xfrm>
        <a:prstGeom prst="roundRect">
          <a:avLst/>
        </a:prstGeom>
        <a:gradFill rotWithShape="0">
          <a:gsLst>
            <a:gs pos="0">
              <a:schemeClr val="accent2">
                <a:hueOff val="6443612"/>
                <a:satOff val="-18493"/>
                <a:lumOff val="-2960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6443612"/>
                <a:satOff val="-18493"/>
                <a:lumOff val="-2960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6443612"/>
                <a:satOff val="-18493"/>
                <a:lumOff val="-2960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kern="1200"/>
            <a:t>заряджання кожної з батарей в ланцюгу окремим MPPT-трекером (або декількома) що суттєво збільшує гнучкість побудови фотогальваничних полів</a:t>
          </a:r>
          <a:endParaRPr lang="en-US" sz="2000" kern="1200"/>
        </a:p>
      </dsp:txBody>
      <dsp:txXfrm>
        <a:off x="69680" y="3567940"/>
        <a:ext cx="6527473" cy="128804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8568B9-7A85-014B-829F-D462B81BEF23}">
      <dsp:nvSpPr>
        <dsp:cNvPr id="0" name=""/>
        <dsp:cNvSpPr/>
      </dsp:nvSpPr>
      <dsp:spPr>
        <a:xfrm>
          <a:off x="0" y="106947"/>
          <a:ext cx="6666833" cy="1700595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400" kern="1200"/>
            <a:t>гнучке коригування електричної ємності (та</a:t>
          </a:r>
          <a:r>
            <a:rPr lang="en-US" sz="2400" kern="1200"/>
            <a:t>/</a:t>
          </a:r>
          <a:r>
            <a:rPr lang="uk-UA" sz="2400" kern="1200"/>
            <a:t>або потужності) по фазам</a:t>
          </a:r>
          <a:endParaRPr lang="en-US" sz="2400" kern="1200"/>
        </a:p>
      </dsp:txBody>
      <dsp:txXfrm>
        <a:off x="83016" y="189963"/>
        <a:ext cx="6500801" cy="1534563"/>
      </dsp:txXfrm>
    </dsp:sp>
    <dsp:sp modelId="{62F7E17A-93BE-B74D-B214-7678B20E1AFF}">
      <dsp:nvSpPr>
        <dsp:cNvPr id="0" name=""/>
        <dsp:cNvSpPr/>
      </dsp:nvSpPr>
      <dsp:spPr>
        <a:xfrm>
          <a:off x="0" y="1876662"/>
          <a:ext cx="6666833" cy="1700595"/>
        </a:xfrm>
        <a:prstGeom prst="roundRect">
          <a:avLst/>
        </a:prstGeom>
        <a:gradFill rotWithShape="0">
          <a:gsLst>
            <a:gs pos="0">
              <a:schemeClr val="accent5">
                <a:hueOff val="-6076075"/>
                <a:satOff val="-413"/>
                <a:lumOff val="98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076075"/>
                <a:satOff val="-413"/>
                <a:lumOff val="98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076075"/>
                <a:satOff val="-413"/>
                <a:lumOff val="98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400" kern="1200"/>
            <a:t>побудови розподілених гібридних (автономних) інверторів на вже існуючих мережевих сонячних станціях (у тому числі і великих-потужних)</a:t>
          </a:r>
          <a:endParaRPr lang="en-US" sz="2400" kern="1200"/>
        </a:p>
      </dsp:txBody>
      <dsp:txXfrm>
        <a:off x="83016" y="1959678"/>
        <a:ext cx="6500801" cy="1534563"/>
      </dsp:txXfrm>
    </dsp:sp>
    <dsp:sp modelId="{F5359E88-FC79-9B47-9172-559454DA6D81}">
      <dsp:nvSpPr>
        <dsp:cNvPr id="0" name=""/>
        <dsp:cNvSpPr/>
      </dsp:nvSpPr>
      <dsp:spPr>
        <a:xfrm>
          <a:off x="0" y="3646377"/>
          <a:ext cx="6666833" cy="1700595"/>
        </a:xfrm>
        <a:prstGeom prst="roundRect">
          <a:avLst/>
        </a:prstGeom>
        <a:gradFill rotWithShape="0">
          <a:gsLst>
            <a:gs pos="0">
              <a:schemeClr val="accent5">
                <a:hueOff val="-12152150"/>
                <a:satOff val="-826"/>
                <a:lumOff val="196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2152150"/>
                <a:satOff val="-826"/>
                <a:lumOff val="196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2152150"/>
                <a:satOff val="-826"/>
                <a:lumOff val="196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400" kern="1200"/>
            <a:t>побудови інверторів на високовольтних акумуляторних батареях із напругою генерації 10кВ (напруга для транспортування в розподільних електромережах)</a:t>
          </a:r>
          <a:endParaRPr lang="en-US" sz="2400" kern="1200"/>
        </a:p>
      </dsp:txBody>
      <dsp:txXfrm>
        <a:off x="83016" y="3729393"/>
        <a:ext cx="6500801" cy="1534563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FBC4EE-D2A3-4F44-B734-AD49F3AF4DAE}">
      <dsp:nvSpPr>
        <dsp:cNvPr id="0" name=""/>
        <dsp:cNvSpPr/>
      </dsp:nvSpPr>
      <dsp:spPr>
        <a:xfrm>
          <a:off x="0" y="338554"/>
          <a:ext cx="6666833" cy="155003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200" kern="1200"/>
            <a:t>під час знеструмлень мережеві сонячні станції не генерують електрику в мережу що є прямим збитком</a:t>
          </a:r>
          <a:endParaRPr lang="en-US" sz="2200" kern="1200"/>
        </a:p>
      </dsp:txBody>
      <dsp:txXfrm>
        <a:off x="75666" y="414220"/>
        <a:ext cx="6515501" cy="1398698"/>
      </dsp:txXfrm>
    </dsp:sp>
    <dsp:sp modelId="{ABE461B1-A726-CC45-89C8-51931DA964D0}">
      <dsp:nvSpPr>
        <dsp:cNvPr id="0" name=""/>
        <dsp:cNvSpPr/>
      </dsp:nvSpPr>
      <dsp:spPr>
        <a:xfrm>
          <a:off x="0" y="1951944"/>
          <a:ext cx="6666833" cy="1550030"/>
        </a:xfrm>
        <a:prstGeom prst="roundRect">
          <a:avLst/>
        </a:prstGeom>
        <a:gradFill rotWithShape="0">
          <a:gsLst>
            <a:gs pos="0">
              <a:schemeClr val="accent5">
                <a:hueOff val="-6076075"/>
                <a:satOff val="-413"/>
                <a:lumOff val="98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076075"/>
                <a:satOff val="-413"/>
                <a:lumOff val="98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076075"/>
                <a:satOff val="-413"/>
                <a:lumOff val="98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200" kern="1200"/>
            <a:t>при наявності відповідної ємності акумуляторних батарей з'являється можливість продавати електричну енергію в часи найбільшого попиту (із ціною в рази більше ніж вдень)</a:t>
          </a:r>
          <a:endParaRPr lang="en-US" sz="2200" kern="1200"/>
        </a:p>
      </dsp:txBody>
      <dsp:txXfrm>
        <a:off x="75666" y="2027610"/>
        <a:ext cx="6515501" cy="1398698"/>
      </dsp:txXfrm>
    </dsp:sp>
    <dsp:sp modelId="{1FCD811B-E2F3-6C4F-897C-432E2CC59D03}">
      <dsp:nvSpPr>
        <dsp:cNvPr id="0" name=""/>
        <dsp:cNvSpPr/>
      </dsp:nvSpPr>
      <dsp:spPr>
        <a:xfrm>
          <a:off x="0" y="3565335"/>
          <a:ext cx="6666833" cy="1550030"/>
        </a:xfrm>
        <a:prstGeom prst="roundRect">
          <a:avLst/>
        </a:prstGeom>
        <a:gradFill rotWithShape="0">
          <a:gsLst>
            <a:gs pos="0">
              <a:schemeClr val="accent5">
                <a:hueOff val="-12152150"/>
                <a:satOff val="-826"/>
                <a:lumOff val="196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2152150"/>
                <a:satOff val="-826"/>
                <a:lumOff val="196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2152150"/>
                <a:satOff val="-826"/>
                <a:lumOff val="196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200" kern="1200"/>
            <a:t>у разі потреби забезпечувати місцеве енергозабезпечення в години знеструмлень</a:t>
          </a:r>
          <a:endParaRPr lang="en-US" sz="2200" kern="1200"/>
        </a:p>
      </dsp:txBody>
      <dsp:txXfrm>
        <a:off x="75666" y="3641001"/>
        <a:ext cx="6515501" cy="13986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DF9DDC-E59F-42B9-4B9F-C64002FB8A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C7F7640-7BA9-FD3B-A780-E7F919206B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7F1E99-5AE9-7DBC-080D-6D2049DBE5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06A81-CA90-BA45-B8E8-82A5EAE9E1B5}" type="datetimeFigureOut">
              <a:rPr lang="uk-UA" smtClean="0"/>
              <a:t>07.02.25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F9D6D18-B627-7EFF-D782-43194125DE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43355E-ED09-D642-34D0-AEDE8A3D1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36897-B08F-DA47-B985-6F3E4156AC6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695157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8A339D-FD9E-59AD-7491-FBF9B52345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E207FD1-FC8C-B2D5-8EA4-AE3422B0AF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3F57E7E-5D76-8205-C0CF-1440E5A996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06A81-CA90-BA45-B8E8-82A5EAE9E1B5}" type="datetimeFigureOut">
              <a:rPr lang="uk-UA" smtClean="0"/>
              <a:t>07.02.25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F43B39E-B2B1-52DC-9AB5-419178EE8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F070BFF-2F5A-3706-9AF7-79A584D81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36897-B08F-DA47-B985-6F3E4156AC6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818085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F866333-9966-6149-BB2B-A0675788E77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C272772-D0AC-7B86-8870-D657E03015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5E1B2A-27B9-AC80-D42D-EB9F9EB9A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06A81-CA90-BA45-B8E8-82A5EAE9E1B5}" type="datetimeFigureOut">
              <a:rPr lang="uk-UA" smtClean="0"/>
              <a:t>07.02.25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ACF5A2B-C07B-0347-644F-AF7A4B649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83A27B2-515D-EC8A-D305-57252BC0C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36897-B08F-DA47-B985-6F3E4156AC6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95842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E502D3-D122-44C7-AF8A-65DB7EE5F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F1A8BE9-BE12-90D4-519E-F1DDA6B9FC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826C939-4FFF-A383-2ED6-20B214582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06A81-CA90-BA45-B8E8-82A5EAE9E1B5}" type="datetimeFigureOut">
              <a:rPr lang="uk-UA" smtClean="0"/>
              <a:t>07.02.25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9DFC169-DE11-7DFE-E412-7A391EF5D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2DB9522-CF34-E0E0-E8E1-86501F5AB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36897-B08F-DA47-B985-6F3E4156AC6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78673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EFCDE3-79B6-B633-A39D-C9205B388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65EB275-460A-A36E-A772-36FA1DD721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F423B81-D4B2-CA6E-54AA-BCF4A7C7EB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06A81-CA90-BA45-B8E8-82A5EAE9E1B5}" type="datetimeFigureOut">
              <a:rPr lang="uk-UA" smtClean="0"/>
              <a:t>07.02.25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3322C4B-52D9-1ABB-C2FB-D45F4472E7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D9849BB-D122-BEDC-56E8-C243E383B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36897-B08F-DA47-B985-6F3E4156AC6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253609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473623-79F5-486D-4D72-57A288E00E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3AAEE79-7FBF-428F-DC52-7FE7D2A413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DB94454-AB31-104F-F584-73439B6187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5F58D1B-8E6B-32E4-9C33-F918DD71D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06A81-CA90-BA45-B8E8-82A5EAE9E1B5}" type="datetimeFigureOut">
              <a:rPr lang="uk-UA" smtClean="0"/>
              <a:t>07.02.25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73F7F2D-C521-CD28-FA2C-2D599EF23B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4CA30DC-DD59-0CC4-84FE-1F08EDC93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36897-B08F-DA47-B985-6F3E4156AC6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118264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8E10B9-4686-C673-E68C-49E0B6E0B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B8994F9-8AF1-C161-CEF0-4D94D0CDE4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F746391-781D-39CE-99FA-39F6EDACAC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8084938-71DC-0997-99E6-FD67D6ECF6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78A4E79-B124-34CA-3E0C-54CEBB25C6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EC47CF7-DA55-EB66-73A2-1BD3C4E30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06A81-CA90-BA45-B8E8-82A5EAE9E1B5}" type="datetimeFigureOut">
              <a:rPr lang="uk-UA" smtClean="0"/>
              <a:t>07.02.25</a:t>
            </a:fld>
            <a:endParaRPr lang="uk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3134B22-2356-9E00-08CE-5D7CDFB95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52CFD9B-7258-4B2A-9204-33138CC28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36897-B08F-DA47-B985-6F3E4156AC6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51076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268965-A925-5E60-FB52-DCB731A26E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55C84A1-28F9-9FED-22A9-E652278412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06A81-CA90-BA45-B8E8-82A5EAE9E1B5}" type="datetimeFigureOut">
              <a:rPr lang="uk-UA" smtClean="0"/>
              <a:t>07.02.25</a:t>
            </a:fld>
            <a:endParaRPr lang="uk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C092A31-96A4-8127-B740-F0B2D9F8A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83C829D-D4AE-7757-9ED8-3E9FE3638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36897-B08F-DA47-B985-6F3E4156AC6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64505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4D4B02E-C6F4-EA12-4A4D-0CBFDF4AB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06A81-CA90-BA45-B8E8-82A5EAE9E1B5}" type="datetimeFigureOut">
              <a:rPr lang="uk-UA" smtClean="0"/>
              <a:t>07.02.25</a:t>
            </a:fld>
            <a:endParaRPr lang="uk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13AB348-967E-96A1-D022-A64E47521C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BD2151F-0A2B-9F70-FD15-30F48549B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36897-B08F-DA47-B985-6F3E4156AC6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100271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88BF1B-32ED-AF7A-1D9D-047DC8AA0B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7A7A405-005E-78B3-4196-55B822B73E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32F7AD5-E7C3-312F-D5C9-CFB5A7E7E1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CB104E-FBD6-995B-6A80-7C2C70B5E5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06A81-CA90-BA45-B8E8-82A5EAE9E1B5}" type="datetimeFigureOut">
              <a:rPr lang="uk-UA" smtClean="0"/>
              <a:t>07.02.25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B225FD9-6153-3D2D-052B-2CF5A28F5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0EEDED9-EABA-4A72-4576-B4145252B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36897-B08F-DA47-B985-6F3E4156AC6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94421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C3891C-02B5-2E74-02D9-D251828CD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3B64165-8EDD-1073-1040-B98DC609F1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253ABF1-352A-8A6F-8104-B158036F5F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422A511-9118-0B99-516B-063032AA1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06A81-CA90-BA45-B8E8-82A5EAE9E1B5}" type="datetimeFigureOut">
              <a:rPr lang="uk-UA" smtClean="0"/>
              <a:t>07.02.25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90EE7D2-442E-EC21-6232-91769AA5E1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9ECC713-4B14-3847-6FE4-BE47E60D0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36897-B08F-DA47-B985-6F3E4156AC6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468653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348957-C7B5-4636-0354-D1C6B8ADA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EFB9CCB-BD77-244B-980F-DF090C1519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0D681FC-216D-9DDA-095B-5E4E1985F9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7306A81-CA90-BA45-B8E8-82A5EAE9E1B5}" type="datetimeFigureOut">
              <a:rPr lang="uk-UA" smtClean="0"/>
              <a:t>07.02.25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4BFE9FB-7A2B-86EC-3EB4-B8E6847A1B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332BD3B-FBCD-FD32-E346-41C6A58B93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B636897-B08F-DA47-B985-6F3E4156AC6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67713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77D6B2E-37A3-429E-A37C-F30ED64872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CEAD642-85CF-4750-8432-7C80C901F0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1723" y="-1"/>
            <a:ext cx="12225953" cy="6868071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A33EEAE-15D5-4119-8C1E-89D943F91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441959" y="-3"/>
            <a:ext cx="11772269" cy="6868074"/>
          </a:xfrm>
          <a:prstGeom prst="rect">
            <a:avLst/>
          </a:prstGeom>
          <a:gradFill>
            <a:gsLst>
              <a:gs pos="21000">
                <a:schemeClr val="accent1">
                  <a:lumMod val="50000"/>
                  <a:alpha val="83000"/>
                </a:schemeClr>
              </a:gs>
              <a:gs pos="100000">
                <a:schemeClr val="accent1"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30D8B3B-9B80-4025-B934-26DC7D7CD2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5200" y="0"/>
            <a:ext cx="3623374" cy="6868072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0"/>
                </a:schemeClr>
              </a:gs>
              <a:gs pos="99000">
                <a:srgbClr val="000000">
                  <a:alpha val="41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064D5D5-227B-4F66-9AEA-46F570E79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5875" y="-3"/>
            <a:ext cx="12233581" cy="6868076"/>
          </a:xfrm>
          <a:prstGeom prst="rect">
            <a:avLst/>
          </a:prstGeom>
          <a:gradFill>
            <a:gsLst>
              <a:gs pos="3000">
                <a:schemeClr val="accent1">
                  <a:lumMod val="75000"/>
                  <a:alpha val="0"/>
                </a:schemeClr>
              </a:gs>
              <a:gs pos="100000">
                <a:srgbClr val="000000">
                  <a:alpha val="73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46B67A4-D328-4747-A82B-65E84FA463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4484334" y="-861824"/>
            <a:ext cx="6861931" cy="8597859"/>
          </a:xfrm>
          <a:prstGeom prst="rect">
            <a:avLst/>
          </a:prstGeom>
          <a:gradFill>
            <a:gsLst>
              <a:gs pos="3000">
                <a:schemeClr val="accent1">
                  <a:lumMod val="75000"/>
                  <a:alpha val="0"/>
                </a:schemeClr>
              </a:gs>
              <a:gs pos="100000">
                <a:srgbClr val="000000">
                  <a:alpha val="27000"/>
                </a:srgb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5A1B09C-1565-46F8-B70F-621C5EB48A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993193">
            <a:off x="1186972" y="1089049"/>
            <a:ext cx="4967533" cy="4988390"/>
          </a:xfrm>
          <a:prstGeom prst="ellipse">
            <a:avLst/>
          </a:prstGeom>
          <a:gradFill>
            <a:gsLst>
              <a:gs pos="0">
                <a:schemeClr val="accent1">
                  <a:alpha val="26000"/>
                </a:schemeClr>
              </a:gs>
              <a:gs pos="85000">
                <a:schemeClr val="accent1">
                  <a:lumMod val="60000"/>
                  <a:lumOff val="4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65B6B7-3861-3059-CC6E-D64093976E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62567" y="818984"/>
            <a:ext cx="6714699" cy="3178689"/>
          </a:xfrm>
        </p:spPr>
        <p:txBody>
          <a:bodyPr>
            <a:normAutofit/>
          </a:bodyPr>
          <a:lstStyle/>
          <a:p>
            <a:pPr algn="l"/>
            <a:r>
              <a:rPr lang="en-US" sz="4800">
                <a:solidFill>
                  <a:srgbClr val="FFFFFF"/>
                </a:solidFill>
              </a:rPr>
              <a:t>SolarChain </a:t>
            </a:r>
            <a:r>
              <a:rPr lang="uk-UA" sz="4800">
                <a:solidFill>
                  <a:srgbClr val="FFFFFF"/>
                </a:solidFill>
              </a:rPr>
              <a:t>- система перетворення постійного струму в змінний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C516CC8-80AC-446C-A56E-9F54B72104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4490110"/>
            <a:ext cx="12217710" cy="2377962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34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C40EA7B-574B-0DA3-EA97-1F36BBA295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85397" y="4960961"/>
            <a:ext cx="7055893" cy="1078054"/>
          </a:xfrm>
        </p:spPr>
        <p:txBody>
          <a:bodyPr>
            <a:normAutofit/>
          </a:bodyPr>
          <a:lstStyle/>
          <a:p>
            <a:pPr algn="l"/>
            <a:r>
              <a:rPr lang="uk-UA">
                <a:solidFill>
                  <a:srgbClr val="FFFFFF"/>
                </a:solidFill>
              </a:rPr>
              <a:t>Олександр +38(097)377-71-47</a:t>
            </a:r>
          </a:p>
        </p:txBody>
      </p:sp>
    </p:spTree>
    <p:extLst>
      <p:ext uri="{BB962C8B-B14F-4D97-AF65-F5344CB8AC3E}">
        <p14:creationId xmlns:p14="http://schemas.microsoft.com/office/powerpoint/2010/main" val="6326242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E82B538-8CCA-5FF3-3625-71AA769E73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1D14D3-1F49-85D2-71A3-27DAD8DBE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478" y="1683756"/>
            <a:ext cx="3115265" cy="2396359"/>
          </a:xfrm>
        </p:spPr>
        <p:txBody>
          <a:bodyPr anchor="b">
            <a:normAutofit/>
          </a:bodyPr>
          <a:lstStyle/>
          <a:p>
            <a:pPr algn="r"/>
            <a:r>
              <a:rPr lang="uk-UA" sz="4000">
                <a:solidFill>
                  <a:srgbClr val="FFFFFF"/>
                </a:solidFill>
              </a:rPr>
              <a:t>Рішення </a:t>
            </a:r>
            <a:r>
              <a:rPr lang="en-US" sz="4000">
                <a:solidFill>
                  <a:srgbClr val="FFFFFF"/>
                </a:solidFill>
              </a:rPr>
              <a:t>SolarChain: </a:t>
            </a:r>
            <a:r>
              <a:rPr lang="uk-UA" sz="4000">
                <a:solidFill>
                  <a:srgbClr val="FFFFFF"/>
                </a:solidFill>
              </a:rPr>
              <a:t>можливості</a:t>
            </a:r>
          </a:p>
        </p:txBody>
      </p:sp>
      <p:graphicFrame>
        <p:nvGraphicFramePr>
          <p:cNvPr id="5" name="Объект 2">
            <a:extLst>
              <a:ext uri="{FF2B5EF4-FFF2-40B4-BE49-F238E27FC236}">
                <a16:creationId xmlns:a16="http://schemas.microsoft.com/office/drawing/2014/main" id="{014BFBEA-225A-B99A-B8AC-C030FB0C88A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13366691"/>
              </p:ext>
            </p:extLst>
          </p:nvPr>
        </p:nvGraphicFramePr>
        <p:xfrm>
          <a:off x="4905052" y="750440"/>
          <a:ext cx="6666833" cy="54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187809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F943AB-9AF2-9D9B-2A43-E51EDB480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478" y="1683756"/>
            <a:ext cx="3115265" cy="2396359"/>
          </a:xfrm>
        </p:spPr>
        <p:txBody>
          <a:bodyPr anchor="b">
            <a:normAutofit/>
          </a:bodyPr>
          <a:lstStyle/>
          <a:p>
            <a:pPr algn="r"/>
            <a:r>
              <a:rPr lang="uk-UA" sz="3100">
                <a:solidFill>
                  <a:srgbClr val="FFFFFF"/>
                </a:solidFill>
              </a:rPr>
              <a:t>Сценарії застосування: великі сонячні мережеві станції </a:t>
            </a:r>
          </a:p>
        </p:txBody>
      </p:sp>
      <p:graphicFrame>
        <p:nvGraphicFramePr>
          <p:cNvPr id="5" name="Объект 2">
            <a:extLst>
              <a:ext uri="{FF2B5EF4-FFF2-40B4-BE49-F238E27FC236}">
                <a16:creationId xmlns:a16="http://schemas.microsoft.com/office/drawing/2014/main" id="{4758D345-4FDD-DAF1-E317-1DCB43AF846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36861290"/>
              </p:ext>
            </p:extLst>
          </p:nvPr>
        </p:nvGraphicFramePr>
        <p:xfrm>
          <a:off x="4905052" y="750440"/>
          <a:ext cx="6666833" cy="54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515844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B8F2E11-E908-485A-68D3-FB9BD922A8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B6B1F9-DF58-9B77-B2DF-362DC08B9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478" y="1683756"/>
            <a:ext cx="3115265" cy="2396359"/>
          </a:xfrm>
        </p:spPr>
        <p:txBody>
          <a:bodyPr anchor="b">
            <a:normAutofit/>
          </a:bodyPr>
          <a:lstStyle/>
          <a:p>
            <a:pPr algn="r"/>
            <a:r>
              <a:rPr lang="uk-UA" sz="3100">
                <a:solidFill>
                  <a:srgbClr val="FFFFFF"/>
                </a:solidFill>
              </a:rPr>
              <a:t>Сценарії застосування: домашні сонячні гібридні станції</a:t>
            </a:r>
          </a:p>
        </p:txBody>
      </p:sp>
      <p:graphicFrame>
        <p:nvGraphicFramePr>
          <p:cNvPr id="5" name="Объект 2">
            <a:extLst>
              <a:ext uri="{FF2B5EF4-FFF2-40B4-BE49-F238E27FC236}">
                <a16:creationId xmlns:a16="http://schemas.microsoft.com/office/drawing/2014/main" id="{956DEDB9-B84F-EBEB-7096-91D547F7ED6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26995210"/>
              </p:ext>
            </p:extLst>
          </p:nvPr>
        </p:nvGraphicFramePr>
        <p:xfrm>
          <a:off x="4905052" y="750440"/>
          <a:ext cx="6666833" cy="54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267273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D495B8A-F939-39C6-B3F9-DC5D4F49EA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79A91A-3B01-E0B7-AE52-F1B467E684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478" y="1683756"/>
            <a:ext cx="3115265" cy="2396359"/>
          </a:xfrm>
        </p:spPr>
        <p:txBody>
          <a:bodyPr anchor="b">
            <a:normAutofit/>
          </a:bodyPr>
          <a:lstStyle/>
          <a:p>
            <a:pPr algn="r"/>
            <a:r>
              <a:rPr lang="uk-UA" sz="2500">
                <a:solidFill>
                  <a:srgbClr val="FFFFFF"/>
                </a:solidFill>
              </a:rPr>
              <a:t>Сценарії застосування: рішення для бізнесу 100-200кВт електричної потужності</a:t>
            </a:r>
          </a:p>
        </p:txBody>
      </p:sp>
      <p:graphicFrame>
        <p:nvGraphicFramePr>
          <p:cNvPr id="5" name="Объект 2">
            <a:extLst>
              <a:ext uri="{FF2B5EF4-FFF2-40B4-BE49-F238E27FC236}">
                <a16:creationId xmlns:a16="http://schemas.microsoft.com/office/drawing/2014/main" id="{17384256-3B3D-5964-9B16-7E8237992AA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75282984"/>
              </p:ext>
            </p:extLst>
          </p:nvPr>
        </p:nvGraphicFramePr>
        <p:xfrm>
          <a:off x="4905052" y="750440"/>
          <a:ext cx="6666833" cy="54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901915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7FB95C-06C6-CFD8-A388-3BA87CD5B4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uk-UA" sz="4000">
                <a:solidFill>
                  <a:srgbClr val="FFFFFF"/>
                </a:solidFill>
              </a:rPr>
              <a:t>Патент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8F5B0FA-79B2-BF01-1971-15CB4365D3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81727" y="649480"/>
            <a:ext cx="3025303" cy="554604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uk-UA" sz="2000"/>
              <a:t>Оформлений патент на корисну модель№158281 від 15.01.2025року на «Система перетворення вхідної енергії постійного струму в змінний струм» що лежить в основі технології </a:t>
            </a:r>
            <a:r>
              <a:rPr lang="en-US" sz="2000"/>
              <a:t>SolarChain</a:t>
            </a:r>
            <a:endParaRPr lang="uk-UA" sz="200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C4FC300-B687-AC6D-D49E-2DB4CD00C3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9502" y="871743"/>
            <a:ext cx="3615776" cy="5126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0276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FA86BE-886D-1926-DFAA-045E2ACD7E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478" y="1683756"/>
            <a:ext cx="3115265" cy="2396359"/>
          </a:xfrm>
        </p:spPr>
        <p:txBody>
          <a:bodyPr anchor="b">
            <a:normAutofit/>
          </a:bodyPr>
          <a:lstStyle/>
          <a:p>
            <a:pPr algn="r"/>
            <a:r>
              <a:rPr lang="uk-UA" sz="4000">
                <a:solidFill>
                  <a:srgbClr val="FFFFFF"/>
                </a:solidFill>
              </a:rPr>
              <a:t>Шляхи покращення</a:t>
            </a:r>
          </a:p>
        </p:txBody>
      </p:sp>
      <p:graphicFrame>
        <p:nvGraphicFramePr>
          <p:cNvPr id="5" name="Объект 2">
            <a:extLst>
              <a:ext uri="{FF2B5EF4-FFF2-40B4-BE49-F238E27FC236}">
                <a16:creationId xmlns:a16="http://schemas.microsoft.com/office/drawing/2014/main" id="{48AE3B4B-A206-5207-2C87-81E7D7FFA2B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31858048"/>
              </p:ext>
            </p:extLst>
          </p:nvPr>
        </p:nvGraphicFramePr>
        <p:xfrm>
          <a:off x="4905052" y="750440"/>
          <a:ext cx="6666833" cy="54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857322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4D4677D2-D5AC-4CF9-9EED-2B89D0A1C2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F695F69-7001-421E-98A8-E74156934A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A6320FE-A302-61BD-1598-99B28A401DE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892" r="14439" b="-2"/>
          <a:stretch/>
        </p:blipFill>
        <p:spPr>
          <a:xfrm>
            <a:off x="6096010" y="10"/>
            <a:ext cx="6095999" cy="6857990"/>
          </a:xfrm>
          <a:custGeom>
            <a:avLst/>
            <a:gdLst/>
            <a:ahLst/>
            <a:cxnLst/>
            <a:rect l="l" t="t" r="r" b="b"/>
            <a:pathLst>
              <a:path w="6095999" h="6858000">
                <a:moveTo>
                  <a:pt x="0" y="0"/>
                </a:moveTo>
                <a:lnTo>
                  <a:pt x="6095999" y="0"/>
                </a:lnTo>
                <a:lnTo>
                  <a:pt x="6095999" y="6858000"/>
                </a:lnTo>
                <a:lnTo>
                  <a:pt x="0" y="6858000"/>
                </a:lnTo>
                <a:lnTo>
                  <a:pt x="0" y="6857999"/>
                </a:lnTo>
                <a:lnTo>
                  <a:pt x="4220980" y="6857999"/>
                </a:lnTo>
                <a:lnTo>
                  <a:pt x="4213164" y="6851010"/>
                </a:lnTo>
                <a:cubicBezTo>
                  <a:pt x="4181666" y="6825777"/>
                  <a:pt x="4066661" y="6744343"/>
                  <a:pt x="4062999" y="6737842"/>
                </a:cubicBezTo>
                <a:cubicBezTo>
                  <a:pt x="4024279" y="6693220"/>
                  <a:pt x="4060463" y="6731339"/>
                  <a:pt x="3994350" y="6686435"/>
                </a:cubicBezTo>
                <a:cubicBezTo>
                  <a:pt x="3947033" y="6670674"/>
                  <a:pt x="3899856" y="6566625"/>
                  <a:pt x="3859426" y="6512643"/>
                </a:cubicBezTo>
                <a:cubicBezTo>
                  <a:pt x="3843619" y="6494605"/>
                  <a:pt x="3819111" y="6476220"/>
                  <a:pt x="3795266" y="6469055"/>
                </a:cubicBezTo>
                <a:cubicBezTo>
                  <a:pt x="3772240" y="6479507"/>
                  <a:pt x="3769424" y="6446115"/>
                  <a:pt x="3752228" y="6440526"/>
                </a:cubicBezTo>
                <a:cubicBezTo>
                  <a:pt x="3742060" y="6447641"/>
                  <a:pt x="3719048" y="6424775"/>
                  <a:pt x="3716355" y="6414007"/>
                </a:cubicBezTo>
                <a:cubicBezTo>
                  <a:pt x="3729286" y="6392352"/>
                  <a:pt x="3629924" y="6387100"/>
                  <a:pt x="3629916" y="6370687"/>
                </a:cubicBezTo>
                <a:cubicBezTo>
                  <a:pt x="3600280" y="6362353"/>
                  <a:pt x="3495200" y="6368444"/>
                  <a:pt x="3479034" y="6339494"/>
                </a:cubicBezTo>
                <a:cubicBezTo>
                  <a:pt x="3420435" y="6317314"/>
                  <a:pt x="3345614" y="6290932"/>
                  <a:pt x="3319627" y="6285893"/>
                </a:cubicBezTo>
                <a:cubicBezTo>
                  <a:pt x="3282294" y="6327705"/>
                  <a:pt x="3185936" y="6185255"/>
                  <a:pt x="3075494" y="6164273"/>
                </a:cubicBezTo>
                <a:cubicBezTo>
                  <a:pt x="3059427" y="6166243"/>
                  <a:pt x="3051440" y="6164859"/>
                  <a:pt x="3050019" y="6153683"/>
                </a:cubicBezTo>
                <a:cubicBezTo>
                  <a:pt x="3016030" y="6146243"/>
                  <a:pt x="2991340" y="6114870"/>
                  <a:pt x="2963636" y="6123708"/>
                </a:cubicBezTo>
                <a:cubicBezTo>
                  <a:pt x="2928425" y="6105855"/>
                  <a:pt x="2947049" y="6092097"/>
                  <a:pt x="2914912" y="6078439"/>
                </a:cubicBezTo>
                <a:lnTo>
                  <a:pt x="2770812" y="6041758"/>
                </a:lnTo>
                <a:cubicBezTo>
                  <a:pt x="2750466" y="6034724"/>
                  <a:pt x="2729222" y="6014032"/>
                  <a:pt x="2708585" y="6007728"/>
                </a:cubicBezTo>
                <a:lnTo>
                  <a:pt x="2687072" y="6003931"/>
                </a:lnTo>
                <a:lnTo>
                  <a:pt x="2674457" y="5991515"/>
                </a:lnTo>
                <a:cubicBezTo>
                  <a:pt x="2668773" y="5988707"/>
                  <a:pt x="2661696" y="5988167"/>
                  <a:pt x="2652298" y="5991525"/>
                </a:cubicBezTo>
                <a:cubicBezTo>
                  <a:pt x="2634345" y="5986939"/>
                  <a:pt x="2583809" y="5969299"/>
                  <a:pt x="2566743" y="5963996"/>
                </a:cubicBezTo>
                <a:lnTo>
                  <a:pt x="2549903" y="5959709"/>
                </a:lnTo>
                <a:lnTo>
                  <a:pt x="2542177" y="5951723"/>
                </a:lnTo>
                <a:cubicBezTo>
                  <a:pt x="2529898" y="5945994"/>
                  <a:pt x="2498812" y="5935402"/>
                  <a:pt x="2476225" y="5925338"/>
                </a:cubicBezTo>
                <a:cubicBezTo>
                  <a:pt x="2457810" y="5911056"/>
                  <a:pt x="2433846" y="5899348"/>
                  <a:pt x="2406656" y="5891344"/>
                </a:cubicBezTo>
                <a:cubicBezTo>
                  <a:pt x="2400991" y="5896275"/>
                  <a:pt x="2393612" y="5885783"/>
                  <a:pt x="2389160" y="5883030"/>
                </a:cubicBezTo>
                <a:cubicBezTo>
                  <a:pt x="2387458" y="5886701"/>
                  <a:pt x="2375233" y="5885881"/>
                  <a:pt x="2372540" y="5881920"/>
                </a:cubicBezTo>
                <a:cubicBezTo>
                  <a:pt x="2293168" y="5849488"/>
                  <a:pt x="2325743" y="5894734"/>
                  <a:pt x="2283811" y="5862541"/>
                </a:cubicBezTo>
                <a:cubicBezTo>
                  <a:pt x="2275730" y="5859531"/>
                  <a:pt x="2268484" y="5859925"/>
                  <a:pt x="2261759" y="5861764"/>
                </a:cubicBezTo>
                <a:lnTo>
                  <a:pt x="2219265" y="5849327"/>
                </a:lnTo>
                <a:cubicBezTo>
                  <a:pt x="2203078" y="5842651"/>
                  <a:pt x="2185672" y="5837119"/>
                  <a:pt x="2167456" y="5832891"/>
                </a:cubicBezTo>
                <a:cubicBezTo>
                  <a:pt x="2161387" y="5839963"/>
                  <a:pt x="2149583" y="5826532"/>
                  <a:pt x="2143288" y="5823218"/>
                </a:cubicBezTo>
                <a:cubicBezTo>
                  <a:pt x="2141966" y="5828274"/>
                  <a:pt x="2126227" y="5828196"/>
                  <a:pt x="2121889" y="5823116"/>
                </a:cubicBezTo>
                <a:cubicBezTo>
                  <a:pt x="2013448" y="5786297"/>
                  <a:pt x="2065303" y="5844161"/>
                  <a:pt x="2004548" y="5804552"/>
                </a:cubicBezTo>
                <a:cubicBezTo>
                  <a:pt x="1993575" y="5801194"/>
                  <a:pt x="1984449" y="5802325"/>
                  <a:pt x="1976317" y="5805346"/>
                </a:cubicBezTo>
                <a:lnTo>
                  <a:pt x="1960968" y="5813703"/>
                </a:lnTo>
                <a:lnTo>
                  <a:pt x="1951886" y="5808313"/>
                </a:lnTo>
                <a:cubicBezTo>
                  <a:pt x="1914205" y="5801767"/>
                  <a:pt x="1900427" y="5810657"/>
                  <a:pt x="1881129" y="5796205"/>
                </a:cubicBezTo>
                <a:cubicBezTo>
                  <a:pt x="1847467" y="5788576"/>
                  <a:pt x="1808824" y="5783942"/>
                  <a:pt x="1778393" y="5776687"/>
                </a:cubicBezTo>
                <a:cubicBezTo>
                  <a:pt x="1764338" y="5756704"/>
                  <a:pt x="1721542" y="5761928"/>
                  <a:pt x="1698544" y="5752677"/>
                </a:cubicBezTo>
                <a:cubicBezTo>
                  <a:pt x="1688689" y="5744367"/>
                  <a:pt x="1680710" y="5741898"/>
                  <a:pt x="1667763" y="5746936"/>
                </a:cubicBezTo>
                <a:cubicBezTo>
                  <a:pt x="1622782" y="5706970"/>
                  <a:pt x="1636232" y="5740258"/>
                  <a:pt x="1589890" y="5720079"/>
                </a:cubicBezTo>
                <a:cubicBezTo>
                  <a:pt x="1550522" y="5700408"/>
                  <a:pt x="1504390" y="5684235"/>
                  <a:pt x="1470745" y="5647268"/>
                </a:cubicBezTo>
                <a:cubicBezTo>
                  <a:pt x="1465307" y="5637473"/>
                  <a:pt x="1447590" y="5631171"/>
                  <a:pt x="1431171" y="5633192"/>
                </a:cubicBezTo>
                <a:cubicBezTo>
                  <a:pt x="1428344" y="5633540"/>
                  <a:pt x="1425665" y="5634127"/>
                  <a:pt x="1423215" y="5634934"/>
                </a:cubicBezTo>
                <a:cubicBezTo>
                  <a:pt x="1404063" y="5609561"/>
                  <a:pt x="1384477" y="5616951"/>
                  <a:pt x="1377158" y="5600720"/>
                </a:cubicBezTo>
                <a:cubicBezTo>
                  <a:pt x="1337416" y="5587406"/>
                  <a:pt x="1299119" y="5594952"/>
                  <a:pt x="1292001" y="5580595"/>
                </a:cubicBezTo>
                <a:cubicBezTo>
                  <a:pt x="1270404" y="5577445"/>
                  <a:pt x="1236263" y="5586393"/>
                  <a:pt x="1224877" y="5570207"/>
                </a:cubicBezTo>
                <a:cubicBezTo>
                  <a:pt x="1218892" y="5580643"/>
                  <a:pt x="1203320" y="5557444"/>
                  <a:pt x="1188481" y="5562311"/>
                </a:cubicBezTo>
                <a:cubicBezTo>
                  <a:pt x="1177571" y="5566931"/>
                  <a:pt x="1170302" y="5560971"/>
                  <a:pt x="1160620" y="5558862"/>
                </a:cubicBezTo>
                <a:cubicBezTo>
                  <a:pt x="1146504" y="5561577"/>
                  <a:pt x="1106544" y="5545833"/>
                  <a:pt x="1097113" y="5537725"/>
                </a:cubicBezTo>
                <a:cubicBezTo>
                  <a:pt x="1076260" y="5511528"/>
                  <a:pt x="1012618" y="5517876"/>
                  <a:pt x="994944" y="5497522"/>
                </a:cubicBezTo>
                <a:cubicBezTo>
                  <a:pt x="987638" y="5493756"/>
                  <a:pt x="980141" y="5491480"/>
                  <a:pt x="972567" y="5490138"/>
                </a:cubicBezTo>
                <a:lnTo>
                  <a:pt x="927036" y="5488921"/>
                </a:lnTo>
                <a:lnTo>
                  <a:pt x="905198" y="5488488"/>
                </a:lnTo>
                <a:cubicBezTo>
                  <a:pt x="920127" y="5466532"/>
                  <a:pt x="847550" y="5479119"/>
                  <a:pt x="871473" y="5463326"/>
                </a:cubicBezTo>
                <a:cubicBezTo>
                  <a:pt x="835241" y="5455796"/>
                  <a:pt x="824844" y="5441869"/>
                  <a:pt x="787335" y="5431076"/>
                </a:cubicBezTo>
                <a:lnTo>
                  <a:pt x="646418" y="5398569"/>
                </a:lnTo>
                <a:cubicBezTo>
                  <a:pt x="594533" y="5378172"/>
                  <a:pt x="569175" y="5376706"/>
                  <a:pt x="522316" y="5365133"/>
                </a:cubicBezTo>
                <a:cubicBezTo>
                  <a:pt x="485699" y="5316148"/>
                  <a:pt x="451396" y="5327743"/>
                  <a:pt x="425051" y="5295085"/>
                </a:cubicBezTo>
                <a:cubicBezTo>
                  <a:pt x="373115" y="5280721"/>
                  <a:pt x="376598" y="5265782"/>
                  <a:pt x="318461" y="5265657"/>
                </a:cubicBezTo>
                <a:lnTo>
                  <a:pt x="266536" y="5232252"/>
                </a:lnTo>
                <a:cubicBezTo>
                  <a:pt x="254867" y="5225616"/>
                  <a:pt x="251642" y="5227516"/>
                  <a:pt x="248444" y="5225838"/>
                </a:cubicBezTo>
                <a:lnTo>
                  <a:pt x="247345" y="5222181"/>
                </a:lnTo>
                <a:lnTo>
                  <a:pt x="237345" y="5217023"/>
                </a:lnTo>
                <a:lnTo>
                  <a:pt x="219603" y="5204977"/>
                </a:lnTo>
                <a:lnTo>
                  <a:pt x="214443" y="5204489"/>
                </a:lnTo>
                <a:lnTo>
                  <a:pt x="184816" y="5189073"/>
                </a:lnTo>
                <a:lnTo>
                  <a:pt x="183534" y="5189699"/>
                </a:lnTo>
                <a:cubicBezTo>
                  <a:pt x="179981" y="5190754"/>
                  <a:pt x="176085" y="5190869"/>
                  <a:pt x="171363" y="5189023"/>
                </a:cubicBezTo>
                <a:cubicBezTo>
                  <a:pt x="165797" y="5204157"/>
                  <a:pt x="163531" y="5192594"/>
                  <a:pt x="150096" y="5185813"/>
                </a:cubicBezTo>
                <a:lnTo>
                  <a:pt x="59253" y="5172817"/>
                </a:lnTo>
                <a:lnTo>
                  <a:pt x="52526" y="5170052"/>
                </a:lnTo>
                <a:lnTo>
                  <a:pt x="52188" y="5170183"/>
                </a:lnTo>
                <a:cubicBezTo>
                  <a:pt x="50293" y="5169980"/>
                  <a:pt x="47917" y="5169219"/>
                  <a:pt x="44687" y="5167637"/>
                </a:cubicBezTo>
                <a:lnTo>
                  <a:pt x="40261" y="5165012"/>
                </a:lnTo>
                <a:lnTo>
                  <a:pt x="27209" y="5159648"/>
                </a:lnTo>
                <a:lnTo>
                  <a:pt x="21368" y="5159036"/>
                </a:lnTo>
                <a:lnTo>
                  <a:pt x="0" y="5158850"/>
                </a:lnTo>
                <a:close/>
              </a:path>
            </a:pathLst>
          </a:cu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B1A46B-9993-C755-1D75-40A3C33170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818" y="5234320"/>
            <a:ext cx="6931319" cy="75221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Майлстоуни: тестування ідеї. Початок 2023</a:t>
            </a:r>
          </a:p>
        </p:txBody>
      </p:sp>
      <p:sp>
        <p:nvSpPr>
          <p:cNvPr id="10" name="Объект 9">
            <a:extLst>
              <a:ext uri="{FF2B5EF4-FFF2-40B4-BE49-F238E27FC236}">
                <a16:creationId xmlns:a16="http://schemas.microsoft.com/office/drawing/2014/main" id="{BD8F66CB-CDC2-9837-FBBD-BF6E009989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9819" y="6059086"/>
            <a:ext cx="6931319" cy="34972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uk-UA" sz="1600" kern="120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rPr>
              <a:t>створення макету для перевірки принципової схеми </a:t>
            </a:r>
            <a:r>
              <a:rPr lang="uk-UA" sz="1600" kern="1200" noProof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rPr>
              <a:t>SolarChain</a:t>
            </a:r>
            <a:endParaRPr lang="uk-UA" sz="1600" kern="1200" noProof="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CEC87CC-C4F5-26C4-DF7F-3AA3C0B56F2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516" r="1" b="1"/>
          <a:stretch/>
        </p:blipFill>
        <p:spPr>
          <a:xfrm>
            <a:off x="-5388" y="10"/>
            <a:ext cx="6169518" cy="5158840"/>
          </a:xfrm>
          <a:custGeom>
            <a:avLst/>
            <a:gdLst/>
            <a:ahLst/>
            <a:cxnLst/>
            <a:rect l="l" t="t" r="r" b="b"/>
            <a:pathLst>
              <a:path w="6096000" h="5158850">
                <a:moveTo>
                  <a:pt x="0" y="0"/>
                </a:moveTo>
                <a:lnTo>
                  <a:pt x="6096000" y="0"/>
                </a:lnTo>
                <a:lnTo>
                  <a:pt x="6096000" y="5158850"/>
                </a:lnTo>
                <a:lnTo>
                  <a:pt x="5957305" y="5157644"/>
                </a:lnTo>
                <a:cubicBezTo>
                  <a:pt x="5920540" y="5151975"/>
                  <a:pt x="5887096" y="5153588"/>
                  <a:pt x="5857259" y="5143603"/>
                </a:cubicBezTo>
                <a:cubicBezTo>
                  <a:pt x="5843335" y="5146861"/>
                  <a:pt x="5830921" y="5147051"/>
                  <a:pt x="5821375" y="5137142"/>
                </a:cubicBezTo>
                <a:cubicBezTo>
                  <a:pt x="5786501" y="5134144"/>
                  <a:pt x="5775399" y="5144200"/>
                  <a:pt x="5755916" y="5131695"/>
                </a:cubicBezTo>
                <a:cubicBezTo>
                  <a:pt x="5732132" y="5146996"/>
                  <a:pt x="5732735" y="5139753"/>
                  <a:pt x="5725007" y="5132964"/>
                </a:cubicBezTo>
                <a:lnTo>
                  <a:pt x="5723810" y="5132374"/>
                </a:lnTo>
                <a:lnTo>
                  <a:pt x="5720531" y="5134578"/>
                </a:lnTo>
                <a:lnTo>
                  <a:pt x="5714795" y="5134902"/>
                </a:lnTo>
                <a:lnTo>
                  <a:pt x="5700142" y="5131655"/>
                </a:lnTo>
                <a:lnTo>
                  <a:pt x="5694799" y="5129754"/>
                </a:lnTo>
                <a:cubicBezTo>
                  <a:pt x="5691058" y="5128696"/>
                  <a:pt x="5688491" y="5128320"/>
                  <a:pt x="5686627" y="5128420"/>
                </a:cubicBezTo>
                <a:lnTo>
                  <a:pt x="5686371" y="5128603"/>
                </a:lnTo>
                <a:lnTo>
                  <a:pt x="5678819" y="5126929"/>
                </a:lnTo>
                <a:cubicBezTo>
                  <a:pt x="5666199" y="5123608"/>
                  <a:pt x="5654035" y="5119908"/>
                  <a:pt x="5642547" y="5116000"/>
                </a:cubicBezTo>
                <a:cubicBezTo>
                  <a:pt x="5629445" y="5126457"/>
                  <a:pt x="5588783" y="5104807"/>
                  <a:pt x="5587979" y="5128480"/>
                </a:cubicBezTo>
                <a:cubicBezTo>
                  <a:pt x="5572317" y="5123886"/>
                  <a:pt x="5564904" y="5112774"/>
                  <a:pt x="5566635" y="5128675"/>
                </a:cubicBezTo>
                <a:cubicBezTo>
                  <a:pt x="5561375" y="5127594"/>
                  <a:pt x="5557787" y="5128327"/>
                  <a:pt x="5554953" y="5129937"/>
                </a:cubicBezTo>
                <a:lnTo>
                  <a:pt x="5554039" y="5130763"/>
                </a:lnTo>
                <a:lnTo>
                  <a:pt x="5514254" y="5120517"/>
                </a:lnTo>
                <a:lnTo>
                  <a:pt x="5492156" y="5111382"/>
                </a:lnTo>
                <a:lnTo>
                  <a:pt x="5480446" y="5107855"/>
                </a:lnTo>
                <a:lnTo>
                  <a:pt x="5477744" y="5104402"/>
                </a:lnTo>
                <a:cubicBezTo>
                  <a:pt x="5474490" y="5102038"/>
                  <a:pt x="5469391" y="5100405"/>
                  <a:pt x="5460150" y="5100442"/>
                </a:cubicBezTo>
                <a:lnTo>
                  <a:pt x="5457901" y="5100914"/>
                </a:lnTo>
                <a:lnTo>
                  <a:pt x="5444243" y="5094201"/>
                </a:lnTo>
                <a:cubicBezTo>
                  <a:pt x="5439994" y="5091441"/>
                  <a:pt x="5436419" y="5088231"/>
                  <a:pt x="5433825" y="5084410"/>
                </a:cubicBezTo>
                <a:cubicBezTo>
                  <a:pt x="5379443" y="5093528"/>
                  <a:pt x="5336110" y="5069767"/>
                  <a:pt x="5280996" y="5063773"/>
                </a:cubicBezTo>
                <a:cubicBezTo>
                  <a:pt x="5250806" y="5055129"/>
                  <a:pt x="5168599" y="5059471"/>
                  <a:pt x="5161582" y="5030966"/>
                </a:cubicBezTo>
                <a:cubicBezTo>
                  <a:pt x="5121870" y="5022662"/>
                  <a:pt x="5095637" y="5020496"/>
                  <a:pt x="5042717" y="5013952"/>
                </a:cubicBezTo>
                <a:cubicBezTo>
                  <a:pt x="4991136" y="4983679"/>
                  <a:pt x="4902283" y="4990567"/>
                  <a:pt x="4840514" y="4970468"/>
                </a:cubicBezTo>
                <a:cubicBezTo>
                  <a:pt x="4799904" y="4987615"/>
                  <a:pt x="4824087" y="4969531"/>
                  <a:pt x="4786778" y="4967817"/>
                </a:cubicBezTo>
                <a:cubicBezTo>
                  <a:pt x="4801901" y="4948343"/>
                  <a:pt x="4739845" y="4972374"/>
                  <a:pt x="4743741" y="4948216"/>
                </a:cubicBezTo>
                <a:cubicBezTo>
                  <a:pt x="4736829" y="4948670"/>
                  <a:pt x="4730010" y="4949869"/>
                  <a:pt x="4723136" y="4951257"/>
                </a:cubicBezTo>
                <a:lnTo>
                  <a:pt x="4719535" y="4951970"/>
                </a:lnTo>
                <a:lnTo>
                  <a:pt x="4706143" y="4950704"/>
                </a:lnTo>
                <a:lnTo>
                  <a:pt x="4701098" y="4955500"/>
                </a:lnTo>
                <a:lnTo>
                  <a:pt x="4680034" y="4957289"/>
                </a:lnTo>
                <a:cubicBezTo>
                  <a:pt x="4672339" y="4957161"/>
                  <a:pt x="4664292" y="4956094"/>
                  <a:pt x="4655741" y="4953520"/>
                </a:cubicBezTo>
                <a:cubicBezTo>
                  <a:pt x="4636359" y="4940479"/>
                  <a:pt x="4599701" y="4946454"/>
                  <a:pt x="4569298" y="4940691"/>
                </a:cubicBezTo>
                <a:lnTo>
                  <a:pt x="4555978" y="4935439"/>
                </a:lnTo>
                <a:lnTo>
                  <a:pt x="4508950" y="4932725"/>
                </a:lnTo>
                <a:cubicBezTo>
                  <a:pt x="4495669" y="4931511"/>
                  <a:pt x="4482007" y="4929765"/>
                  <a:pt x="4467838" y="4927057"/>
                </a:cubicBezTo>
                <a:lnTo>
                  <a:pt x="4441949" y="4920349"/>
                </a:lnTo>
                <a:lnTo>
                  <a:pt x="4394719" y="4912853"/>
                </a:lnTo>
                <a:lnTo>
                  <a:pt x="4356810" y="4916186"/>
                </a:lnTo>
                <a:lnTo>
                  <a:pt x="4222145" y="4920166"/>
                </a:lnTo>
                <a:cubicBezTo>
                  <a:pt x="4202488" y="4924963"/>
                  <a:pt x="4184742" y="4944595"/>
                  <a:pt x="4160481" y="4934555"/>
                </a:cubicBezTo>
                <a:cubicBezTo>
                  <a:pt x="4165854" y="4945670"/>
                  <a:pt x="4131661" y="4931019"/>
                  <a:pt x="4124879" y="4940397"/>
                </a:cubicBezTo>
                <a:cubicBezTo>
                  <a:pt x="4120895" y="4948198"/>
                  <a:pt x="4109593" y="4945570"/>
                  <a:pt x="4100114" y="4947117"/>
                </a:cubicBezTo>
                <a:cubicBezTo>
                  <a:pt x="4091835" y="4954382"/>
                  <a:pt x="4045978" y="4954676"/>
                  <a:pt x="4030957" y="4950944"/>
                </a:cubicBezTo>
                <a:cubicBezTo>
                  <a:pt x="3989825" y="4935537"/>
                  <a:pt x="3946860" y="4963196"/>
                  <a:pt x="3913764" y="4951738"/>
                </a:cubicBezTo>
                <a:cubicBezTo>
                  <a:pt x="3904534" y="4951024"/>
                  <a:pt x="3896577" y="4951663"/>
                  <a:pt x="3889457" y="4953140"/>
                </a:cubicBezTo>
                <a:lnTo>
                  <a:pt x="3871115" y="4959252"/>
                </a:lnTo>
                <a:lnTo>
                  <a:pt x="3869086" y="4964946"/>
                </a:lnTo>
                <a:lnTo>
                  <a:pt x="3856124" y="4966504"/>
                </a:lnTo>
                <a:lnTo>
                  <a:pt x="3835967" y="4975175"/>
                </a:lnTo>
                <a:cubicBezTo>
                  <a:pt x="3826465" y="4950975"/>
                  <a:pt x="3782586" y="4987146"/>
                  <a:pt x="3785910" y="4965148"/>
                </a:cubicBezTo>
                <a:cubicBezTo>
                  <a:pt x="3750785" y="4971249"/>
                  <a:pt x="3699033" y="4952693"/>
                  <a:pt x="3671085" y="4977741"/>
                </a:cubicBezTo>
                <a:cubicBezTo>
                  <a:pt x="3621255" y="4982620"/>
                  <a:pt x="3562637" y="4994206"/>
                  <a:pt x="3486928" y="4994420"/>
                </a:cubicBezTo>
                <a:cubicBezTo>
                  <a:pt x="3446030" y="4994640"/>
                  <a:pt x="3343460" y="4976299"/>
                  <a:pt x="3280956" y="4975036"/>
                </a:cubicBezTo>
                <a:cubicBezTo>
                  <a:pt x="3227193" y="4980695"/>
                  <a:pt x="3256481" y="4973778"/>
                  <a:pt x="3211563" y="4993919"/>
                </a:cubicBezTo>
                <a:cubicBezTo>
                  <a:pt x="3207119" y="4990757"/>
                  <a:pt x="3170070" y="4988394"/>
                  <a:pt x="3164681" y="4986606"/>
                </a:cubicBezTo>
                <a:lnTo>
                  <a:pt x="3127171" y="4979411"/>
                </a:lnTo>
                <a:lnTo>
                  <a:pt x="3096889" y="4976795"/>
                </a:lnTo>
                <a:cubicBezTo>
                  <a:pt x="3088441" y="4978753"/>
                  <a:pt x="3082883" y="4978233"/>
                  <a:pt x="3078620" y="4976620"/>
                </a:cubicBezTo>
                <a:lnTo>
                  <a:pt x="3074275" y="4973840"/>
                </a:lnTo>
                <a:lnTo>
                  <a:pt x="3036436" y="4968613"/>
                </a:lnTo>
                <a:lnTo>
                  <a:pt x="3031995" y="4969990"/>
                </a:lnTo>
                <a:lnTo>
                  <a:pt x="2994028" y="4967956"/>
                </a:lnTo>
                <a:cubicBezTo>
                  <a:pt x="2992299" y="4970105"/>
                  <a:pt x="2989407" y="4971561"/>
                  <a:pt x="2984001" y="4971609"/>
                </a:cubicBezTo>
                <a:cubicBezTo>
                  <a:pt x="2994191" y="4986644"/>
                  <a:pt x="2981386" y="4977427"/>
                  <a:pt x="2964542" y="4976237"/>
                </a:cubicBezTo>
                <a:cubicBezTo>
                  <a:pt x="2976613" y="4999323"/>
                  <a:pt x="2927627" y="4986817"/>
                  <a:pt x="2921274" y="4999668"/>
                </a:cubicBezTo>
                <a:cubicBezTo>
                  <a:pt x="2908629" y="4998274"/>
                  <a:pt x="2895476" y="4997220"/>
                  <a:pt x="2882111" y="4996632"/>
                </a:cubicBezTo>
                <a:lnTo>
                  <a:pt x="2874282" y="4996582"/>
                </a:lnTo>
                <a:cubicBezTo>
                  <a:pt x="2874237" y="4996658"/>
                  <a:pt x="2874193" y="4996735"/>
                  <a:pt x="2874147" y="4996812"/>
                </a:cubicBezTo>
                <a:cubicBezTo>
                  <a:pt x="2872492" y="4997296"/>
                  <a:pt x="2869935" y="4997466"/>
                  <a:pt x="2865932" y="4997221"/>
                </a:cubicBezTo>
                <a:lnTo>
                  <a:pt x="2860008" y="4996489"/>
                </a:lnTo>
                <a:lnTo>
                  <a:pt x="2844819" y="4996392"/>
                </a:lnTo>
                <a:lnTo>
                  <a:pt x="2839735" y="4997900"/>
                </a:lnTo>
                <a:lnTo>
                  <a:pt x="2837922" y="5000718"/>
                </a:lnTo>
                <a:lnTo>
                  <a:pt x="2836507" y="5000394"/>
                </a:lnTo>
                <a:cubicBezTo>
                  <a:pt x="2825749" y="4995427"/>
                  <a:pt x="2822382" y="4988291"/>
                  <a:pt x="2808859" y="5008050"/>
                </a:cubicBezTo>
                <a:cubicBezTo>
                  <a:pt x="2784233" y="4999995"/>
                  <a:pt x="2779499" y="5012041"/>
                  <a:pt x="2745907" y="5016391"/>
                </a:cubicBezTo>
                <a:cubicBezTo>
                  <a:pt x="2731796" y="5008784"/>
                  <a:pt x="2720518" y="5011549"/>
                  <a:pt x="2709519" y="5017601"/>
                </a:cubicBezTo>
                <a:cubicBezTo>
                  <a:pt x="2676766" y="5014138"/>
                  <a:pt x="2646981" y="5022656"/>
                  <a:pt x="2610212" y="5024813"/>
                </a:cubicBezTo>
                <a:cubicBezTo>
                  <a:pt x="2570359" y="5014992"/>
                  <a:pt x="2550109" y="5032793"/>
                  <a:pt x="2510814" y="5035020"/>
                </a:cubicBezTo>
                <a:cubicBezTo>
                  <a:pt x="2476639" y="5017991"/>
                  <a:pt x="2482834" y="5049980"/>
                  <a:pt x="2462736" y="5056754"/>
                </a:cubicBezTo>
                <a:lnTo>
                  <a:pt x="2457050" y="5057379"/>
                </a:lnTo>
                <a:lnTo>
                  <a:pt x="2442184" y="5054901"/>
                </a:lnTo>
                <a:lnTo>
                  <a:pt x="2436703" y="5053277"/>
                </a:lnTo>
                <a:cubicBezTo>
                  <a:pt x="2432888" y="5052418"/>
                  <a:pt x="2430299" y="5052175"/>
                  <a:pt x="2428451" y="5052373"/>
                </a:cubicBezTo>
                <a:lnTo>
                  <a:pt x="2420551" y="5051292"/>
                </a:lnTo>
                <a:cubicBezTo>
                  <a:pt x="2407700" y="5048633"/>
                  <a:pt x="2395274" y="5045570"/>
                  <a:pt x="2383501" y="5042264"/>
                </a:cubicBezTo>
                <a:cubicBezTo>
                  <a:pt x="2362992" y="5043848"/>
                  <a:pt x="2317884" y="5059023"/>
                  <a:pt x="2297493" y="5060796"/>
                </a:cubicBezTo>
                <a:lnTo>
                  <a:pt x="2261156" y="5052905"/>
                </a:lnTo>
                <a:lnTo>
                  <a:pt x="2200581" y="5036274"/>
                </a:lnTo>
                <a:lnTo>
                  <a:pt x="2198380" y="5036861"/>
                </a:lnTo>
                <a:lnTo>
                  <a:pt x="2116066" y="5030866"/>
                </a:lnTo>
                <a:cubicBezTo>
                  <a:pt x="2111600" y="5028328"/>
                  <a:pt x="2059664" y="5017338"/>
                  <a:pt x="2056754" y="5013653"/>
                </a:cubicBezTo>
                <a:cubicBezTo>
                  <a:pt x="2003393" y="5025622"/>
                  <a:pt x="1998298" y="5020073"/>
                  <a:pt x="1942916" y="5016969"/>
                </a:cubicBezTo>
                <a:cubicBezTo>
                  <a:pt x="1882138" y="5005950"/>
                  <a:pt x="1836966" y="4987831"/>
                  <a:pt x="1796717" y="4981610"/>
                </a:cubicBezTo>
                <a:cubicBezTo>
                  <a:pt x="1724075" y="4970499"/>
                  <a:pt x="1636218" y="4947449"/>
                  <a:pt x="1583222" y="4942334"/>
                </a:cubicBezTo>
                <a:cubicBezTo>
                  <a:pt x="1544265" y="4961611"/>
                  <a:pt x="1556109" y="4938719"/>
                  <a:pt x="1518821" y="4938963"/>
                </a:cubicBezTo>
                <a:cubicBezTo>
                  <a:pt x="1497291" y="4936197"/>
                  <a:pt x="1483221" y="4927794"/>
                  <a:pt x="1471837" y="4925740"/>
                </a:cubicBezTo>
                <a:lnTo>
                  <a:pt x="1450515" y="4926642"/>
                </a:lnTo>
                <a:lnTo>
                  <a:pt x="1437078" y="4926078"/>
                </a:lnTo>
                <a:lnTo>
                  <a:pt x="1432462" y="4931139"/>
                </a:lnTo>
                <a:lnTo>
                  <a:pt x="1411645" y="4934032"/>
                </a:lnTo>
                <a:cubicBezTo>
                  <a:pt x="1384856" y="4931153"/>
                  <a:pt x="1306656" y="4918434"/>
                  <a:pt x="1271729" y="4913863"/>
                </a:cubicBezTo>
                <a:cubicBezTo>
                  <a:pt x="1258697" y="4907976"/>
                  <a:pt x="1213546" y="4901042"/>
                  <a:pt x="1202076" y="4906608"/>
                </a:cubicBezTo>
                <a:cubicBezTo>
                  <a:pt x="1192059" y="4906580"/>
                  <a:pt x="1182171" y="4902320"/>
                  <a:pt x="1174670" y="4909064"/>
                </a:cubicBezTo>
                <a:cubicBezTo>
                  <a:pt x="1163701" y="4916862"/>
                  <a:pt x="1136874" y="4897641"/>
                  <a:pt x="1137035" y="4908989"/>
                </a:cubicBezTo>
                <a:cubicBezTo>
                  <a:pt x="1117838" y="4895687"/>
                  <a:pt x="1091386" y="4911450"/>
                  <a:pt x="1069882" y="4912892"/>
                </a:cubicBezTo>
                <a:cubicBezTo>
                  <a:pt x="1055589" y="4900472"/>
                  <a:pt x="1024570" y="4915744"/>
                  <a:pt x="980935" y="4911119"/>
                </a:cubicBezTo>
                <a:cubicBezTo>
                  <a:pt x="947614" y="4906556"/>
                  <a:pt x="913224" y="4897403"/>
                  <a:pt x="869960" y="4885518"/>
                </a:cubicBezTo>
                <a:cubicBezTo>
                  <a:pt x="819114" y="4856727"/>
                  <a:pt x="768074" y="4850663"/>
                  <a:pt x="721345" y="4839806"/>
                </a:cubicBezTo>
                <a:cubicBezTo>
                  <a:pt x="667944" y="4829906"/>
                  <a:pt x="698286" y="4859338"/>
                  <a:pt x="635428" y="4830000"/>
                </a:cubicBezTo>
                <a:cubicBezTo>
                  <a:pt x="626286" y="4837571"/>
                  <a:pt x="617638" y="4836842"/>
                  <a:pt x="604106" y="4830842"/>
                </a:cubicBezTo>
                <a:cubicBezTo>
                  <a:pt x="583276" y="4833091"/>
                  <a:pt x="539859" y="4845979"/>
                  <a:pt x="510451" y="4843485"/>
                </a:cubicBezTo>
                <a:cubicBezTo>
                  <a:pt x="489781" y="4840800"/>
                  <a:pt x="443867" y="4818678"/>
                  <a:pt x="427656" y="4815877"/>
                </a:cubicBezTo>
                <a:cubicBezTo>
                  <a:pt x="424088" y="4817297"/>
                  <a:pt x="419580" y="4820561"/>
                  <a:pt x="413184" y="4826676"/>
                </a:cubicBezTo>
                <a:cubicBezTo>
                  <a:pt x="387673" y="4816699"/>
                  <a:pt x="379855" y="4828170"/>
                  <a:pt x="341772" y="4829671"/>
                </a:cubicBezTo>
                <a:cubicBezTo>
                  <a:pt x="327795" y="4821005"/>
                  <a:pt x="314729" y="4822794"/>
                  <a:pt x="301266" y="4827842"/>
                </a:cubicBezTo>
                <a:cubicBezTo>
                  <a:pt x="265781" y="4821714"/>
                  <a:pt x="231017" y="4827635"/>
                  <a:pt x="189886" y="4826710"/>
                </a:cubicBezTo>
                <a:cubicBezTo>
                  <a:pt x="147910" y="4813727"/>
                  <a:pt x="121702" y="4829584"/>
                  <a:pt x="77762" y="4828518"/>
                </a:cubicBezTo>
                <a:cubicBezTo>
                  <a:pt x="38733" y="4806108"/>
                  <a:pt x="44308" y="4851138"/>
                  <a:pt x="8164" y="4846203"/>
                </a:cubicBezTo>
                <a:lnTo>
                  <a:pt x="0" y="4843648"/>
                </a:lnTo>
                <a:lnTo>
                  <a:pt x="0" y="408068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15724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C548A98-49BA-3AC9-6B99-3B8BDA1BDF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FA69AAE0-49D5-4C8B-8BA2-55898C00E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Рисунок 5" descr="Изображение выглядит как в помещении, стена, мебель, пол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43E55C7-31F7-D112-7068-22471FCF23E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322" r="7279"/>
          <a:stretch/>
        </p:blipFill>
        <p:spPr>
          <a:xfrm>
            <a:off x="-4" y="-4"/>
            <a:ext cx="7534640" cy="6857984"/>
          </a:xfrm>
          <a:custGeom>
            <a:avLst/>
            <a:gdLst/>
            <a:ahLst/>
            <a:cxnLst/>
            <a:rect l="l" t="t" r="r" b="b"/>
            <a:pathLst>
              <a:path w="7534640" h="6857984">
                <a:moveTo>
                  <a:pt x="0" y="0"/>
                </a:moveTo>
                <a:lnTo>
                  <a:pt x="7534640" y="0"/>
                </a:lnTo>
                <a:lnTo>
                  <a:pt x="7534640" y="3832811"/>
                </a:lnTo>
                <a:lnTo>
                  <a:pt x="7344853" y="3826712"/>
                </a:lnTo>
                <a:cubicBezTo>
                  <a:pt x="7344853" y="3826712"/>
                  <a:pt x="7341511" y="3826712"/>
                  <a:pt x="7341511" y="3826712"/>
                </a:cubicBezTo>
                <a:cubicBezTo>
                  <a:pt x="7274667" y="3823370"/>
                  <a:pt x="7211169" y="3823370"/>
                  <a:pt x="7144324" y="3820027"/>
                </a:cubicBezTo>
                <a:cubicBezTo>
                  <a:pt x="6913719" y="3820027"/>
                  <a:pt x="6683113" y="3820027"/>
                  <a:pt x="6455848" y="3820027"/>
                </a:cubicBezTo>
                <a:cubicBezTo>
                  <a:pt x="6231926" y="3910265"/>
                  <a:pt x="5987951" y="3833396"/>
                  <a:pt x="5767372" y="3903581"/>
                </a:cubicBezTo>
                <a:cubicBezTo>
                  <a:pt x="5533423" y="3900239"/>
                  <a:pt x="5312845" y="3970423"/>
                  <a:pt x="5082238" y="4000503"/>
                </a:cubicBezTo>
                <a:cubicBezTo>
                  <a:pt x="4908446" y="4013871"/>
                  <a:pt x="4731314" y="3997160"/>
                  <a:pt x="4570892" y="4067345"/>
                </a:cubicBezTo>
                <a:cubicBezTo>
                  <a:pt x="4447233" y="4124161"/>
                  <a:pt x="4350312" y="4197688"/>
                  <a:pt x="4483996" y="4348083"/>
                </a:cubicBezTo>
                <a:cubicBezTo>
                  <a:pt x="4644419" y="4344742"/>
                  <a:pt x="4627708" y="4598742"/>
                  <a:pt x="4788129" y="4561979"/>
                </a:cubicBezTo>
                <a:cubicBezTo>
                  <a:pt x="4754709" y="4678954"/>
                  <a:pt x="4641076" y="4618795"/>
                  <a:pt x="4600971" y="4705690"/>
                </a:cubicBezTo>
                <a:cubicBezTo>
                  <a:pt x="4684524" y="4779217"/>
                  <a:pt x="4844945" y="4725744"/>
                  <a:pt x="4871683" y="4879480"/>
                </a:cubicBezTo>
                <a:cubicBezTo>
                  <a:pt x="4838262" y="5039902"/>
                  <a:pt x="4945210" y="5019849"/>
                  <a:pt x="5032105" y="5029876"/>
                </a:cubicBezTo>
                <a:cubicBezTo>
                  <a:pt x="5239317" y="5049930"/>
                  <a:pt x="5439843" y="5063297"/>
                  <a:pt x="5643713" y="5096719"/>
                </a:cubicBezTo>
                <a:cubicBezTo>
                  <a:pt x="5693844" y="5106745"/>
                  <a:pt x="5810819" y="5083350"/>
                  <a:pt x="5800794" y="5186956"/>
                </a:cubicBezTo>
                <a:cubicBezTo>
                  <a:pt x="5790767" y="5270508"/>
                  <a:pt x="5700529" y="5240431"/>
                  <a:pt x="5643713" y="5243772"/>
                </a:cubicBezTo>
                <a:cubicBezTo>
                  <a:pt x="5329553" y="5283879"/>
                  <a:pt x="5012052" y="5220378"/>
                  <a:pt x="4701235" y="5223719"/>
                </a:cubicBezTo>
                <a:cubicBezTo>
                  <a:pt x="4664472" y="5223719"/>
                  <a:pt x="4657787" y="5334009"/>
                  <a:pt x="4577576" y="5297246"/>
                </a:cubicBezTo>
                <a:cubicBezTo>
                  <a:pt x="4788129" y="5397510"/>
                  <a:pt x="5767372" y="5424248"/>
                  <a:pt x="6094900" y="5477721"/>
                </a:cubicBezTo>
                <a:cubicBezTo>
                  <a:pt x="5754004" y="5858724"/>
                  <a:pt x="5429817" y="5628117"/>
                  <a:pt x="5159105" y="5842012"/>
                </a:cubicBezTo>
                <a:cubicBezTo>
                  <a:pt x="5159105" y="5842012"/>
                  <a:pt x="5212580" y="5842012"/>
                  <a:pt x="5443187" y="5912197"/>
                </a:cubicBezTo>
                <a:cubicBezTo>
                  <a:pt x="5627002" y="5969012"/>
                  <a:pt x="5536765" y="6049223"/>
                  <a:pt x="6001321" y="6202962"/>
                </a:cubicBezTo>
                <a:cubicBezTo>
                  <a:pt x="5824188" y="6253093"/>
                  <a:pt x="5593581" y="6156172"/>
                  <a:pt x="5506685" y="6416857"/>
                </a:cubicBezTo>
                <a:cubicBezTo>
                  <a:pt x="5643713" y="6463648"/>
                  <a:pt x="5807477" y="6420200"/>
                  <a:pt x="5904398" y="6543858"/>
                </a:cubicBezTo>
                <a:cubicBezTo>
                  <a:pt x="5934478" y="6580622"/>
                  <a:pt x="5964557" y="6604017"/>
                  <a:pt x="6001321" y="6624068"/>
                </a:cubicBezTo>
                <a:cubicBezTo>
                  <a:pt x="5984612" y="6630754"/>
                  <a:pt x="5964557" y="6637437"/>
                  <a:pt x="5951188" y="6644121"/>
                </a:cubicBezTo>
                <a:cubicBezTo>
                  <a:pt x="5977925" y="6667518"/>
                  <a:pt x="6663060" y="6794517"/>
                  <a:pt x="6836850" y="6797860"/>
                </a:cubicBezTo>
                <a:cubicBezTo>
                  <a:pt x="6761652" y="6822926"/>
                  <a:pt x="6636845" y="6844075"/>
                  <a:pt x="6553814" y="6856412"/>
                </a:cubicBezTo>
                <a:lnTo>
                  <a:pt x="6542822" y="6857984"/>
                </a:lnTo>
                <a:lnTo>
                  <a:pt x="0" y="6857984"/>
                </a:lnTo>
                <a:close/>
              </a:path>
            </a:pathLst>
          </a:cu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D50647-3865-13D9-0029-EA019A802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3650" y="3962400"/>
            <a:ext cx="5505814" cy="169040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7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Майлстоуни: система рішення до 22квт на фазу 2023-2024рр.</a:t>
            </a:r>
          </a:p>
        </p:txBody>
      </p:sp>
      <p:sp>
        <p:nvSpPr>
          <p:cNvPr id="10" name="Объект 9">
            <a:extLst>
              <a:ext uri="{FF2B5EF4-FFF2-40B4-BE49-F238E27FC236}">
                <a16:creationId xmlns:a16="http://schemas.microsoft.com/office/drawing/2014/main" id="{3B4F48CB-EB0D-D2E9-8385-F872CEB8FD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43650" y="5709565"/>
            <a:ext cx="5395975" cy="646785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побудова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робочої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системи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електричною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потужністю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до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22кВт</a:t>
            </a:r>
            <a:r>
              <a:rPr lang="uk-UA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на фазу</a:t>
            </a:r>
            <a:endParaRPr lang="en-US" sz="20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4" name="Рисунок 3" descr="Изображение выглядит как текст, электроника, монитор, маш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165734A-361E-DC84-2B95-971A3B08E4C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2209" b="-1"/>
          <a:stretch/>
        </p:blipFill>
        <p:spPr>
          <a:xfrm>
            <a:off x="7653541" y="6"/>
            <a:ext cx="4538463" cy="38772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7612060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03B7CAB-65F9-8D53-F99D-93FD7993C7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14">
            <a:extLst>
              <a:ext uri="{FF2B5EF4-FFF2-40B4-BE49-F238E27FC236}">
                <a16:creationId xmlns:a16="http://schemas.microsoft.com/office/drawing/2014/main" id="{F93E0B60-0204-4F9C-8CD5-C9BD373E1A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D409E6-89DB-1C6C-FF04-2A42C2339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5882" y="4433530"/>
            <a:ext cx="4820134" cy="163563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800" kern="12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Майлстоуни: дослідна експлуатація до 200квт електричної потужності. 2024-2025рр.</a:t>
            </a:r>
          </a:p>
        </p:txBody>
      </p:sp>
      <p:pic>
        <p:nvPicPr>
          <p:cNvPr id="6" name="Рисунок 5" descr="Изображение выглядит как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6B813C7-F558-02CE-8CC9-F983EDE9DD5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499" r="5396" b="3"/>
          <a:stretch/>
        </p:blipFill>
        <p:spPr>
          <a:xfrm>
            <a:off x="300" y="1130513"/>
            <a:ext cx="5004928" cy="5727482"/>
          </a:xfrm>
          <a:custGeom>
            <a:avLst/>
            <a:gdLst/>
            <a:ahLst/>
            <a:cxnLst/>
            <a:rect l="l" t="t" r="r" b="b"/>
            <a:pathLst>
              <a:path w="5004928" h="5727482">
                <a:moveTo>
                  <a:pt x="1673274" y="0"/>
                </a:moveTo>
                <a:cubicBezTo>
                  <a:pt x="3513296" y="0"/>
                  <a:pt x="5004928" y="1491632"/>
                  <a:pt x="5004928" y="3331654"/>
                </a:cubicBezTo>
                <a:cubicBezTo>
                  <a:pt x="5004928" y="4251665"/>
                  <a:pt x="4632020" y="5084579"/>
                  <a:pt x="4029109" y="5687489"/>
                </a:cubicBezTo>
                <a:lnTo>
                  <a:pt x="3985106" y="5727482"/>
                </a:lnTo>
                <a:lnTo>
                  <a:pt x="0" y="5727482"/>
                </a:lnTo>
                <a:lnTo>
                  <a:pt x="0" y="453879"/>
                </a:lnTo>
                <a:lnTo>
                  <a:pt x="85210" y="402113"/>
                </a:lnTo>
                <a:cubicBezTo>
                  <a:pt x="557283" y="145668"/>
                  <a:pt x="1098267" y="0"/>
                  <a:pt x="1673274" y="0"/>
                </a:cubicBezTo>
                <a:close/>
              </a:path>
            </a:pathLst>
          </a:cu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3BFA0782-E4B3-4AE1-904C-106813760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935182"/>
            <a:ext cx="5401996" cy="5922819"/>
            <a:chOff x="0" y="935182"/>
            <a:chExt cx="5401996" cy="5922819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767B6173-F03D-4643-AF45-C8A3A034C4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1062000"/>
              <a:ext cx="5086251" cy="5796001"/>
            </a:xfrm>
            <a:custGeom>
              <a:avLst/>
              <a:gdLst>
                <a:gd name="connsiteX0" fmla="*/ 0 w 5086251"/>
                <a:gd name="connsiteY0" fmla="*/ 5336479 h 5796001"/>
                <a:gd name="connsiteX1" fmla="*/ 21826 w 5086251"/>
                <a:gd name="connsiteY1" fmla="*/ 5354914 h 5796001"/>
                <a:gd name="connsiteX2" fmla="*/ 568136 w 5086251"/>
                <a:gd name="connsiteY2" fmla="*/ 5687263 h 5796001"/>
                <a:gd name="connsiteX3" fmla="*/ 842562 w 5086251"/>
                <a:gd name="connsiteY3" fmla="*/ 5795316 h 5796001"/>
                <a:gd name="connsiteX4" fmla="*/ 845065 w 5086251"/>
                <a:gd name="connsiteY4" fmla="*/ 5796001 h 5796001"/>
                <a:gd name="connsiteX5" fmla="*/ 0 w 5086251"/>
                <a:gd name="connsiteY5" fmla="*/ 5796001 h 5796001"/>
                <a:gd name="connsiteX6" fmla="*/ 1713788 w 5086251"/>
                <a:gd name="connsiteY6" fmla="*/ 0 h 5796001"/>
                <a:gd name="connsiteX7" fmla="*/ 4987768 w 5086251"/>
                <a:gd name="connsiteY7" fmla="*/ 3991800 h 5796001"/>
                <a:gd name="connsiteX8" fmla="*/ 3684917 w 5086251"/>
                <a:gd name="connsiteY8" fmla="*/ 5224588 h 5796001"/>
                <a:gd name="connsiteX9" fmla="*/ 3215359 w 5086251"/>
                <a:gd name="connsiteY9" fmla="*/ 5711437 h 5796001"/>
                <a:gd name="connsiteX10" fmla="*/ 3131325 w 5086251"/>
                <a:gd name="connsiteY10" fmla="*/ 5796001 h 5796001"/>
                <a:gd name="connsiteX11" fmla="*/ 2222574 w 5086251"/>
                <a:gd name="connsiteY11" fmla="*/ 5796001 h 5796001"/>
                <a:gd name="connsiteX12" fmla="*/ 2310547 w 5086251"/>
                <a:gd name="connsiteY12" fmla="*/ 5743977 h 5796001"/>
                <a:gd name="connsiteX13" fmla="*/ 2936733 w 5086251"/>
                <a:gd name="connsiteY13" fmla="*/ 5161414 h 5796001"/>
                <a:gd name="connsiteX14" fmla="*/ 3263051 w 5086251"/>
                <a:gd name="connsiteY14" fmla="*/ 4825264 h 5796001"/>
                <a:gd name="connsiteX15" fmla="*/ 4024832 w 5086251"/>
                <a:gd name="connsiteY15" fmla="*/ 4296541 h 5796001"/>
                <a:gd name="connsiteX16" fmla="*/ 4270688 w 5086251"/>
                <a:gd name="connsiteY16" fmla="*/ 4145428 h 5796001"/>
                <a:gd name="connsiteX17" fmla="*/ 4418202 w 5086251"/>
                <a:gd name="connsiteY17" fmla="*/ 3838352 h 5796001"/>
                <a:gd name="connsiteX18" fmla="*/ 4426769 w 5086251"/>
                <a:gd name="connsiteY18" fmla="*/ 2771754 h 5796001"/>
                <a:gd name="connsiteX19" fmla="*/ 3911962 w 5086251"/>
                <a:gd name="connsiteY19" fmla="*/ 1761151 h 5796001"/>
                <a:gd name="connsiteX20" fmla="*/ 2878996 w 5086251"/>
                <a:gd name="connsiteY20" fmla="*/ 891074 h 5796001"/>
                <a:gd name="connsiteX21" fmla="*/ 1713788 w 5086251"/>
                <a:gd name="connsiteY21" fmla="*/ 569643 h 5796001"/>
                <a:gd name="connsiteX22" fmla="*/ 178318 w 5086251"/>
                <a:gd name="connsiteY22" fmla="*/ 1035168 h 5796001"/>
                <a:gd name="connsiteX23" fmla="*/ 0 w 5086251"/>
                <a:gd name="connsiteY23" fmla="*/ 1166764 h 5796001"/>
                <a:gd name="connsiteX24" fmla="*/ 0 w 5086251"/>
                <a:gd name="connsiteY24" fmla="*/ 470600 h 5796001"/>
                <a:gd name="connsiteX25" fmla="*/ 57412 w 5086251"/>
                <a:gd name="connsiteY25" fmla="*/ 434140 h 5796001"/>
                <a:gd name="connsiteX26" fmla="*/ 1713788 w 5086251"/>
                <a:gd name="connsiteY26" fmla="*/ 0 h 5796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086251" h="5796001">
                  <a:moveTo>
                    <a:pt x="0" y="5336479"/>
                  </a:moveTo>
                  <a:lnTo>
                    <a:pt x="21826" y="5354914"/>
                  </a:lnTo>
                  <a:cubicBezTo>
                    <a:pt x="190493" y="5486545"/>
                    <a:pt x="374629" y="5598829"/>
                    <a:pt x="568136" y="5687263"/>
                  </a:cubicBezTo>
                  <a:cubicBezTo>
                    <a:pt x="658050" y="5728362"/>
                    <a:pt x="749583" y="5764391"/>
                    <a:pt x="842562" y="5795316"/>
                  </a:cubicBezTo>
                  <a:lnTo>
                    <a:pt x="845065" y="5796001"/>
                  </a:lnTo>
                  <a:lnTo>
                    <a:pt x="0" y="5796001"/>
                  </a:lnTo>
                  <a:close/>
                  <a:moveTo>
                    <a:pt x="1713788" y="0"/>
                  </a:moveTo>
                  <a:cubicBezTo>
                    <a:pt x="3545413" y="0"/>
                    <a:pt x="5557891" y="2025871"/>
                    <a:pt x="4987768" y="3991800"/>
                  </a:cubicBezTo>
                  <a:cubicBezTo>
                    <a:pt x="4737256" y="4855774"/>
                    <a:pt x="4285030" y="4636101"/>
                    <a:pt x="3684917" y="5224588"/>
                  </a:cubicBezTo>
                  <a:cubicBezTo>
                    <a:pt x="3521758" y="5384631"/>
                    <a:pt x="3369286" y="5552220"/>
                    <a:pt x="3215359" y="5711437"/>
                  </a:cubicBezTo>
                  <a:lnTo>
                    <a:pt x="3131325" y="5796001"/>
                  </a:lnTo>
                  <a:lnTo>
                    <a:pt x="2222574" y="5796001"/>
                  </a:lnTo>
                  <a:lnTo>
                    <a:pt x="2310547" y="5743977"/>
                  </a:lnTo>
                  <a:cubicBezTo>
                    <a:pt x="2520268" y="5601656"/>
                    <a:pt x="2722540" y="5387726"/>
                    <a:pt x="2936733" y="5161414"/>
                  </a:cubicBezTo>
                  <a:cubicBezTo>
                    <a:pt x="3040664" y="5051578"/>
                    <a:pt x="3148133" y="4937972"/>
                    <a:pt x="3263051" y="4825264"/>
                  </a:cubicBezTo>
                  <a:cubicBezTo>
                    <a:pt x="3555098" y="4538829"/>
                    <a:pt x="3826658" y="4398841"/>
                    <a:pt x="4024832" y="4296541"/>
                  </a:cubicBezTo>
                  <a:cubicBezTo>
                    <a:pt x="4150553" y="4231753"/>
                    <a:pt x="4223938" y="4192627"/>
                    <a:pt x="4270688" y="4145428"/>
                  </a:cubicBezTo>
                  <a:cubicBezTo>
                    <a:pt x="4325632" y="4089790"/>
                    <a:pt x="4375177" y="3986594"/>
                    <a:pt x="4418202" y="3838352"/>
                  </a:cubicBezTo>
                  <a:cubicBezTo>
                    <a:pt x="4517661" y="3495740"/>
                    <a:pt x="4520455" y="3136797"/>
                    <a:pt x="4426769" y="2771754"/>
                  </a:cubicBezTo>
                  <a:cubicBezTo>
                    <a:pt x="4337740" y="2425376"/>
                    <a:pt x="4159867" y="2075944"/>
                    <a:pt x="3911962" y="1761151"/>
                  </a:cubicBezTo>
                  <a:cubicBezTo>
                    <a:pt x="3631649" y="1405261"/>
                    <a:pt x="3274600" y="1104467"/>
                    <a:pt x="2878996" y="891074"/>
                  </a:cubicBezTo>
                  <a:cubicBezTo>
                    <a:pt x="2489164" y="680734"/>
                    <a:pt x="2086109" y="569643"/>
                    <a:pt x="1713788" y="569643"/>
                  </a:cubicBezTo>
                  <a:cubicBezTo>
                    <a:pt x="1158071" y="569643"/>
                    <a:pt x="627356" y="732497"/>
                    <a:pt x="178318" y="1035168"/>
                  </a:cubicBezTo>
                  <a:lnTo>
                    <a:pt x="0" y="1166764"/>
                  </a:lnTo>
                  <a:lnTo>
                    <a:pt x="0" y="470600"/>
                  </a:lnTo>
                  <a:lnTo>
                    <a:pt x="57412" y="434140"/>
                  </a:lnTo>
                  <a:cubicBezTo>
                    <a:pt x="544779" y="158019"/>
                    <a:pt x="1110440" y="0"/>
                    <a:pt x="1713788" y="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29C5B76B-07C5-4AF3-B407-C1FC95B6C9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1062000"/>
              <a:ext cx="5086379" cy="5796001"/>
            </a:xfrm>
            <a:custGeom>
              <a:avLst/>
              <a:gdLst>
                <a:gd name="connsiteX0" fmla="*/ 0 w 5086379"/>
                <a:gd name="connsiteY0" fmla="*/ 5185390 h 5796001"/>
                <a:gd name="connsiteX1" fmla="*/ 96129 w 5086379"/>
                <a:gd name="connsiteY1" fmla="*/ 5266609 h 5796001"/>
                <a:gd name="connsiteX2" fmla="*/ 618798 w 5086379"/>
                <a:gd name="connsiteY2" fmla="*/ 5584607 h 5796001"/>
                <a:gd name="connsiteX3" fmla="*/ 1151695 w 5086379"/>
                <a:gd name="connsiteY3" fmla="*/ 5761857 h 5796001"/>
                <a:gd name="connsiteX4" fmla="*/ 1364580 w 5086379"/>
                <a:gd name="connsiteY4" fmla="*/ 5796001 h 5796001"/>
                <a:gd name="connsiteX5" fmla="*/ 0 w 5086379"/>
                <a:gd name="connsiteY5" fmla="*/ 5796001 h 5796001"/>
                <a:gd name="connsiteX6" fmla="*/ 1713788 w 5086379"/>
                <a:gd name="connsiteY6" fmla="*/ 0 h 5796001"/>
                <a:gd name="connsiteX7" fmla="*/ 4987953 w 5086379"/>
                <a:gd name="connsiteY7" fmla="*/ 3992158 h 5796001"/>
                <a:gd name="connsiteX8" fmla="*/ 3685105 w 5086379"/>
                <a:gd name="connsiteY8" fmla="*/ 5224946 h 5796001"/>
                <a:gd name="connsiteX9" fmla="*/ 3215548 w 5086379"/>
                <a:gd name="connsiteY9" fmla="*/ 5711797 h 5796001"/>
                <a:gd name="connsiteX10" fmla="*/ 3131871 w 5086379"/>
                <a:gd name="connsiteY10" fmla="*/ 5796001 h 5796001"/>
                <a:gd name="connsiteX11" fmla="*/ 1917858 w 5086379"/>
                <a:gd name="connsiteY11" fmla="*/ 5796001 h 5796001"/>
                <a:gd name="connsiteX12" fmla="*/ 2003797 w 5086379"/>
                <a:gd name="connsiteY12" fmla="*/ 5774314 h 5796001"/>
                <a:gd name="connsiteX13" fmla="*/ 2849381 w 5086379"/>
                <a:gd name="connsiteY13" fmla="*/ 5084958 h 5796001"/>
                <a:gd name="connsiteX14" fmla="*/ 3178679 w 5086379"/>
                <a:gd name="connsiteY14" fmla="*/ 4745758 h 5796001"/>
                <a:gd name="connsiteX15" fmla="*/ 3969142 w 5086379"/>
                <a:gd name="connsiteY15" fmla="*/ 4196398 h 5796001"/>
                <a:gd name="connsiteX16" fmla="*/ 4185198 w 5086379"/>
                <a:gd name="connsiteY16" fmla="*/ 4067178 h 5796001"/>
                <a:gd name="connsiteX17" fmla="*/ 4304401 w 5086379"/>
                <a:gd name="connsiteY17" fmla="*/ 3808022 h 5796001"/>
                <a:gd name="connsiteX18" fmla="*/ 4312036 w 5086379"/>
                <a:gd name="connsiteY18" fmla="*/ 2799394 h 5796001"/>
                <a:gd name="connsiteX19" fmla="*/ 3817903 w 5086379"/>
                <a:gd name="connsiteY19" fmla="*/ 1830249 h 5796001"/>
                <a:gd name="connsiteX20" fmla="*/ 2821256 w 5086379"/>
                <a:gd name="connsiteY20" fmla="*/ 990682 h 5796001"/>
                <a:gd name="connsiteX21" fmla="*/ 1713788 w 5086379"/>
                <a:gd name="connsiteY21" fmla="*/ 683787 h 5796001"/>
                <a:gd name="connsiteX22" fmla="*/ 66552 w 5086379"/>
                <a:gd name="connsiteY22" fmla="*/ 1261053 h 5796001"/>
                <a:gd name="connsiteX23" fmla="*/ 0 w 5086379"/>
                <a:gd name="connsiteY23" fmla="*/ 1320232 h 5796001"/>
                <a:gd name="connsiteX24" fmla="*/ 0 w 5086379"/>
                <a:gd name="connsiteY24" fmla="*/ 470600 h 5796001"/>
                <a:gd name="connsiteX25" fmla="*/ 57413 w 5086379"/>
                <a:gd name="connsiteY25" fmla="*/ 434140 h 5796001"/>
                <a:gd name="connsiteX26" fmla="*/ 1713788 w 5086379"/>
                <a:gd name="connsiteY26" fmla="*/ 0 h 5796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086379" h="5796001">
                  <a:moveTo>
                    <a:pt x="0" y="5185390"/>
                  </a:moveTo>
                  <a:lnTo>
                    <a:pt x="96129" y="5266609"/>
                  </a:lnTo>
                  <a:cubicBezTo>
                    <a:pt x="257505" y="5392583"/>
                    <a:pt x="433673" y="5500009"/>
                    <a:pt x="618798" y="5584607"/>
                  </a:cubicBezTo>
                  <a:cubicBezTo>
                    <a:pt x="790710" y="5663125"/>
                    <a:pt x="968770" y="5722306"/>
                    <a:pt x="1151695" y="5761857"/>
                  </a:cubicBezTo>
                  <a:lnTo>
                    <a:pt x="1364580" y="5796001"/>
                  </a:lnTo>
                  <a:lnTo>
                    <a:pt x="0" y="5796001"/>
                  </a:lnTo>
                  <a:close/>
                  <a:moveTo>
                    <a:pt x="1713788" y="0"/>
                  </a:moveTo>
                  <a:cubicBezTo>
                    <a:pt x="3545413" y="0"/>
                    <a:pt x="5557892" y="2025871"/>
                    <a:pt x="4987953" y="3992158"/>
                  </a:cubicBezTo>
                  <a:cubicBezTo>
                    <a:pt x="4737442" y="4856134"/>
                    <a:pt x="4285216" y="4636462"/>
                    <a:pt x="3685105" y="5224946"/>
                  </a:cubicBezTo>
                  <a:cubicBezTo>
                    <a:pt x="3521946" y="5384990"/>
                    <a:pt x="3369474" y="5552580"/>
                    <a:pt x="3215548" y="5711797"/>
                  </a:cubicBezTo>
                  <a:lnTo>
                    <a:pt x="3131871" y="5796001"/>
                  </a:lnTo>
                  <a:lnTo>
                    <a:pt x="1917858" y="5796001"/>
                  </a:lnTo>
                  <a:lnTo>
                    <a:pt x="2003797" y="5774314"/>
                  </a:lnTo>
                  <a:cubicBezTo>
                    <a:pt x="2274866" y="5680612"/>
                    <a:pt x="2506021" y="5447849"/>
                    <a:pt x="2849381" y="5084958"/>
                  </a:cubicBezTo>
                  <a:cubicBezTo>
                    <a:pt x="2954055" y="4974404"/>
                    <a:pt x="3062270" y="4860082"/>
                    <a:pt x="3178679" y="4745758"/>
                  </a:cubicBezTo>
                  <a:cubicBezTo>
                    <a:pt x="3483577" y="4446761"/>
                    <a:pt x="3764263" y="4302105"/>
                    <a:pt x="3969142" y="4196398"/>
                  </a:cubicBezTo>
                  <a:cubicBezTo>
                    <a:pt x="4069906" y="4144529"/>
                    <a:pt x="4149251" y="4103431"/>
                    <a:pt x="4185198" y="4067178"/>
                  </a:cubicBezTo>
                  <a:cubicBezTo>
                    <a:pt x="4225429" y="4026438"/>
                    <a:pt x="4267708" y="3934369"/>
                    <a:pt x="4304401" y="3808022"/>
                  </a:cubicBezTo>
                  <a:cubicBezTo>
                    <a:pt x="4398272" y="3484435"/>
                    <a:pt x="4400693" y="3145054"/>
                    <a:pt x="4312036" y="2799394"/>
                  </a:cubicBezTo>
                  <a:cubicBezTo>
                    <a:pt x="4226918" y="2467731"/>
                    <a:pt x="4056124" y="2132658"/>
                    <a:pt x="3817903" y="1830249"/>
                  </a:cubicBezTo>
                  <a:cubicBezTo>
                    <a:pt x="3547276" y="1486741"/>
                    <a:pt x="3202705" y="1196357"/>
                    <a:pt x="2821256" y="990682"/>
                  </a:cubicBezTo>
                  <a:cubicBezTo>
                    <a:pt x="2448933" y="789853"/>
                    <a:pt x="2065994" y="683787"/>
                    <a:pt x="1713788" y="683787"/>
                  </a:cubicBezTo>
                  <a:cubicBezTo>
                    <a:pt x="1106552" y="683787"/>
                    <a:pt x="530689" y="887150"/>
                    <a:pt x="66552" y="1261053"/>
                  </a:cubicBezTo>
                  <a:lnTo>
                    <a:pt x="0" y="1320232"/>
                  </a:lnTo>
                  <a:lnTo>
                    <a:pt x="0" y="470600"/>
                  </a:lnTo>
                  <a:lnTo>
                    <a:pt x="57413" y="434140"/>
                  </a:lnTo>
                  <a:cubicBezTo>
                    <a:pt x="544780" y="158019"/>
                    <a:pt x="1110440" y="0"/>
                    <a:pt x="1713788" y="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62C44622-9766-4F88-A9B0-A71B34E4F1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1111816"/>
              <a:ext cx="5064554" cy="5746185"/>
            </a:xfrm>
            <a:custGeom>
              <a:avLst/>
              <a:gdLst>
                <a:gd name="connsiteX0" fmla="*/ 0 w 5064554"/>
                <a:gd name="connsiteY0" fmla="*/ 5562249 h 5746185"/>
                <a:gd name="connsiteX1" fmla="*/ 46809 w 5064554"/>
                <a:gd name="connsiteY1" fmla="*/ 5601914 h 5746185"/>
                <a:gd name="connsiteX2" fmla="*/ 103803 w 5064554"/>
                <a:gd name="connsiteY2" fmla="*/ 5645347 h 5746185"/>
                <a:gd name="connsiteX3" fmla="*/ 161915 w 5064554"/>
                <a:gd name="connsiteY3" fmla="*/ 5687702 h 5746185"/>
                <a:gd name="connsiteX4" fmla="*/ 220771 w 5064554"/>
                <a:gd name="connsiteY4" fmla="*/ 5729158 h 5746185"/>
                <a:gd name="connsiteX5" fmla="*/ 246285 w 5064554"/>
                <a:gd name="connsiteY5" fmla="*/ 5746185 h 5746185"/>
                <a:gd name="connsiteX6" fmla="*/ 0 w 5064554"/>
                <a:gd name="connsiteY6" fmla="*/ 5746185 h 5746185"/>
                <a:gd name="connsiteX7" fmla="*/ 1720118 w 5064554"/>
                <a:gd name="connsiteY7" fmla="*/ 79 h 5746185"/>
                <a:gd name="connsiteX8" fmla="*/ 2041220 w 5064554"/>
                <a:gd name="connsiteY8" fmla="*/ 19280 h 5746185"/>
                <a:gd name="connsiteX9" fmla="*/ 2356178 w 5064554"/>
                <a:gd name="connsiteY9" fmla="*/ 76533 h 5746185"/>
                <a:gd name="connsiteX10" fmla="*/ 2956476 w 5064554"/>
                <a:gd name="connsiteY10" fmla="*/ 284898 h 5746185"/>
                <a:gd name="connsiteX11" fmla="*/ 3238838 w 5064554"/>
                <a:gd name="connsiteY11" fmla="*/ 428117 h 5746185"/>
                <a:gd name="connsiteX12" fmla="*/ 3508346 w 5064554"/>
                <a:gd name="connsiteY12" fmla="*/ 593052 h 5746185"/>
                <a:gd name="connsiteX13" fmla="*/ 4003038 w 5064554"/>
                <a:gd name="connsiteY13" fmla="*/ 983938 h 5746185"/>
                <a:gd name="connsiteX14" fmla="*/ 4429376 w 5064554"/>
                <a:gd name="connsiteY14" fmla="*/ 1448410 h 5746185"/>
                <a:gd name="connsiteX15" fmla="*/ 4770594 w 5064554"/>
                <a:gd name="connsiteY15" fmla="*/ 1980902 h 5746185"/>
                <a:gd name="connsiteX16" fmla="*/ 4902648 w 5064554"/>
                <a:gd name="connsiteY16" fmla="*/ 2270210 h 5746185"/>
                <a:gd name="connsiteX17" fmla="*/ 4931144 w 5064554"/>
                <a:gd name="connsiteY17" fmla="*/ 2344691 h 5746185"/>
                <a:gd name="connsiteX18" fmla="*/ 4957220 w 5064554"/>
                <a:gd name="connsiteY18" fmla="*/ 2420068 h 5746185"/>
                <a:gd name="connsiteX19" fmla="*/ 4980316 w 5064554"/>
                <a:gd name="connsiteY19" fmla="*/ 2496522 h 5746185"/>
                <a:gd name="connsiteX20" fmla="*/ 5000617 w 5064554"/>
                <a:gd name="connsiteY20" fmla="*/ 2574414 h 5746185"/>
                <a:gd name="connsiteX21" fmla="*/ 5063572 w 5064554"/>
                <a:gd name="connsiteY21" fmla="*/ 3209382 h 5746185"/>
                <a:gd name="connsiteX22" fmla="*/ 5028556 w 5064554"/>
                <a:gd name="connsiteY22" fmla="*/ 3526687 h 5746185"/>
                <a:gd name="connsiteX23" fmla="*/ 4946789 w 5064554"/>
                <a:gd name="connsiteY23" fmla="*/ 3833942 h 5746185"/>
                <a:gd name="connsiteX24" fmla="*/ 4837646 w 5064554"/>
                <a:gd name="connsiteY24" fmla="*/ 4130967 h 5746185"/>
                <a:gd name="connsiteX25" fmla="*/ 4769104 w 5064554"/>
                <a:gd name="connsiteY25" fmla="*/ 4278673 h 5746185"/>
                <a:gd name="connsiteX26" fmla="*/ 4680818 w 5064554"/>
                <a:gd name="connsiteY26" fmla="*/ 4422429 h 5746185"/>
                <a:gd name="connsiteX27" fmla="*/ 4567762 w 5064554"/>
                <a:gd name="connsiteY27" fmla="*/ 4555058 h 5746185"/>
                <a:gd name="connsiteX28" fmla="*/ 4502759 w 5064554"/>
                <a:gd name="connsiteY28" fmla="*/ 4613925 h 5746185"/>
                <a:gd name="connsiteX29" fmla="*/ 4434218 w 5064554"/>
                <a:gd name="connsiteY29" fmla="*/ 4666689 h 5746185"/>
                <a:gd name="connsiteX30" fmla="*/ 4160610 w 5064554"/>
                <a:gd name="connsiteY30" fmla="*/ 4832881 h 5746185"/>
                <a:gd name="connsiteX31" fmla="*/ 3920156 w 5064554"/>
                <a:gd name="connsiteY31" fmla="*/ 4984175 h 5746185"/>
                <a:gd name="connsiteX32" fmla="*/ 3812501 w 5064554"/>
                <a:gd name="connsiteY32" fmla="*/ 5068168 h 5746185"/>
                <a:gd name="connsiteX33" fmla="*/ 3711179 w 5064554"/>
                <a:gd name="connsiteY33" fmla="*/ 5159158 h 5746185"/>
                <a:gd name="connsiteX34" fmla="*/ 3662380 w 5064554"/>
                <a:gd name="connsiteY34" fmla="*/ 5207795 h 5746185"/>
                <a:gd name="connsiteX35" fmla="*/ 3612091 w 5064554"/>
                <a:gd name="connsiteY35" fmla="*/ 5259662 h 5746185"/>
                <a:gd name="connsiteX36" fmla="*/ 3511327 w 5064554"/>
                <a:gd name="connsiteY36" fmla="*/ 5365012 h 5746185"/>
                <a:gd name="connsiteX37" fmla="*/ 3302909 w 5064554"/>
                <a:gd name="connsiteY37" fmla="*/ 5577146 h 5746185"/>
                <a:gd name="connsiteX38" fmla="*/ 3195253 w 5064554"/>
                <a:gd name="connsiteY38" fmla="*/ 5683753 h 5746185"/>
                <a:gd name="connsiteX39" fmla="*/ 3129248 w 5064554"/>
                <a:gd name="connsiteY39" fmla="*/ 5746185 h 5746185"/>
                <a:gd name="connsiteX40" fmla="*/ 2696114 w 5064554"/>
                <a:gd name="connsiteY40" fmla="*/ 5746185 h 5746185"/>
                <a:gd name="connsiteX41" fmla="*/ 2854035 w 5064554"/>
                <a:gd name="connsiteY41" fmla="*/ 5578941 h 5746185"/>
                <a:gd name="connsiteX42" fmla="*/ 2949771 w 5064554"/>
                <a:gd name="connsiteY42" fmla="*/ 5468566 h 5746185"/>
                <a:gd name="connsiteX43" fmla="*/ 3045690 w 5064554"/>
                <a:gd name="connsiteY43" fmla="*/ 5356219 h 5746185"/>
                <a:gd name="connsiteX44" fmla="*/ 3243679 w 5064554"/>
                <a:gd name="connsiteY44" fmla="*/ 5129905 h 5746185"/>
                <a:gd name="connsiteX45" fmla="*/ 3350402 w 5064554"/>
                <a:gd name="connsiteY45" fmla="*/ 5019889 h 5746185"/>
                <a:gd name="connsiteX46" fmla="*/ 3405908 w 5064554"/>
                <a:gd name="connsiteY46" fmla="*/ 4965868 h 5746185"/>
                <a:gd name="connsiteX47" fmla="*/ 3465323 w 5064554"/>
                <a:gd name="connsiteY47" fmla="*/ 4911130 h 5746185"/>
                <a:gd name="connsiteX48" fmla="*/ 3728872 w 5064554"/>
                <a:gd name="connsiteY48" fmla="*/ 4715505 h 5746185"/>
                <a:gd name="connsiteX49" fmla="*/ 4012537 w 5064554"/>
                <a:gd name="connsiteY49" fmla="*/ 4566545 h 5746185"/>
                <a:gd name="connsiteX50" fmla="*/ 4146455 w 5064554"/>
                <a:gd name="connsiteY50" fmla="*/ 4502832 h 5746185"/>
                <a:gd name="connsiteX51" fmla="*/ 4265658 w 5064554"/>
                <a:gd name="connsiteY51" fmla="*/ 4436787 h 5746185"/>
                <a:gd name="connsiteX52" fmla="*/ 4447068 w 5064554"/>
                <a:gd name="connsiteY52" fmla="*/ 4266826 h 5746185"/>
                <a:gd name="connsiteX53" fmla="*/ 4561802 w 5064554"/>
                <a:gd name="connsiteY53" fmla="*/ 4033693 h 5746185"/>
                <a:gd name="connsiteX54" fmla="*/ 4618237 w 5064554"/>
                <a:gd name="connsiteY54" fmla="*/ 3765564 h 5746185"/>
                <a:gd name="connsiteX55" fmla="*/ 4628108 w 5064554"/>
                <a:gd name="connsiteY55" fmla="*/ 3492050 h 5746185"/>
                <a:gd name="connsiteX56" fmla="*/ 4609670 w 5064554"/>
                <a:gd name="connsiteY56" fmla="*/ 3222125 h 5746185"/>
                <a:gd name="connsiteX57" fmla="*/ 4567390 w 5064554"/>
                <a:gd name="connsiteY57" fmla="*/ 2956508 h 5746185"/>
                <a:gd name="connsiteX58" fmla="*/ 4501083 w 5064554"/>
                <a:gd name="connsiteY58" fmla="*/ 2695555 h 5746185"/>
                <a:gd name="connsiteX59" fmla="*/ 4320789 w 5064554"/>
                <a:gd name="connsiteY59" fmla="*/ 2183167 h 5746185"/>
                <a:gd name="connsiteX60" fmla="*/ 4055189 w 5064554"/>
                <a:gd name="connsiteY60" fmla="*/ 1697159 h 5746185"/>
                <a:gd name="connsiteX61" fmla="*/ 3893334 w 5064554"/>
                <a:gd name="connsiteY61" fmla="*/ 1467972 h 5746185"/>
                <a:gd name="connsiteX62" fmla="*/ 3712854 w 5064554"/>
                <a:gd name="connsiteY62" fmla="*/ 1250454 h 5746185"/>
                <a:gd name="connsiteX63" fmla="*/ 3300486 w 5064554"/>
                <a:gd name="connsiteY63" fmla="*/ 856873 h 5746185"/>
                <a:gd name="connsiteX64" fmla="*/ 2823118 w 5064554"/>
                <a:gd name="connsiteY64" fmla="*/ 536158 h 5746185"/>
                <a:gd name="connsiteX65" fmla="*/ 2759232 w 5064554"/>
                <a:gd name="connsiteY65" fmla="*/ 502417 h 5746185"/>
                <a:gd name="connsiteX66" fmla="*/ 2694601 w 5064554"/>
                <a:gd name="connsiteY66" fmla="*/ 470293 h 5746185"/>
                <a:gd name="connsiteX67" fmla="*/ 2628854 w 5064554"/>
                <a:gd name="connsiteY67" fmla="*/ 440142 h 5746185"/>
                <a:gd name="connsiteX68" fmla="*/ 2562361 w 5064554"/>
                <a:gd name="connsiteY68" fmla="*/ 411605 h 5746185"/>
                <a:gd name="connsiteX69" fmla="*/ 2289497 w 5064554"/>
                <a:gd name="connsiteY69" fmla="*/ 316484 h 5746185"/>
                <a:gd name="connsiteX70" fmla="*/ 2007510 w 5064554"/>
                <a:gd name="connsiteY70" fmla="*/ 254927 h 5746185"/>
                <a:gd name="connsiteX71" fmla="*/ 1720677 w 5064554"/>
                <a:gd name="connsiteY71" fmla="*/ 231775 h 5746185"/>
                <a:gd name="connsiteX72" fmla="*/ 1144034 w 5064554"/>
                <a:gd name="connsiteY72" fmla="*/ 303923 h 5746185"/>
                <a:gd name="connsiteX73" fmla="*/ 609856 w 5064554"/>
                <a:gd name="connsiteY73" fmla="*/ 517135 h 5746185"/>
                <a:gd name="connsiteX74" fmla="*/ 137330 w 5064554"/>
                <a:gd name="connsiteY74" fmla="*/ 828337 h 5746185"/>
                <a:gd name="connsiteX75" fmla="*/ 0 w 5064554"/>
                <a:gd name="connsiteY75" fmla="*/ 943022 h 5746185"/>
                <a:gd name="connsiteX76" fmla="*/ 0 w 5064554"/>
                <a:gd name="connsiteY76" fmla="*/ 441968 h 5746185"/>
                <a:gd name="connsiteX77" fmla="*/ 170854 w 5064554"/>
                <a:gd name="connsiteY77" fmla="*/ 345537 h 5746185"/>
                <a:gd name="connsiteX78" fmla="*/ 466998 w 5064554"/>
                <a:gd name="connsiteY78" fmla="*/ 218852 h 5746185"/>
                <a:gd name="connsiteX79" fmla="*/ 1086479 w 5064554"/>
                <a:gd name="connsiteY79" fmla="*/ 56253 h 5746185"/>
                <a:gd name="connsiteX80" fmla="*/ 1720118 w 5064554"/>
                <a:gd name="connsiteY80" fmla="*/ 79 h 5746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</a:cxnLst>
              <a:rect l="l" t="t" r="r" b="b"/>
              <a:pathLst>
                <a:path w="5064554" h="5746185">
                  <a:moveTo>
                    <a:pt x="0" y="5562249"/>
                  </a:moveTo>
                  <a:lnTo>
                    <a:pt x="46809" y="5601914"/>
                  </a:lnTo>
                  <a:cubicBezTo>
                    <a:pt x="65807" y="5616093"/>
                    <a:pt x="84433" y="5631168"/>
                    <a:pt x="103803" y="5645347"/>
                  </a:cubicBezTo>
                  <a:lnTo>
                    <a:pt x="161915" y="5687702"/>
                  </a:lnTo>
                  <a:lnTo>
                    <a:pt x="220771" y="5729158"/>
                  </a:lnTo>
                  <a:lnTo>
                    <a:pt x="246285" y="5746185"/>
                  </a:lnTo>
                  <a:lnTo>
                    <a:pt x="0" y="5746185"/>
                  </a:lnTo>
                  <a:close/>
                  <a:moveTo>
                    <a:pt x="1720118" y="79"/>
                  </a:moveTo>
                  <a:cubicBezTo>
                    <a:pt x="1827587" y="-820"/>
                    <a:pt x="1935057" y="6001"/>
                    <a:pt x="2041220" y="19280"/>
                  </a:cubicBezTo>
                  <a:cubicBezTo>
                    <a:pt x="2147573" y="31844"/>
                    <a:pt x="2252621" y="51766"/>
                    <a:pt x="2356178" y="76533"/>
                  </a:cubicBezTo>
                  <a:cubicBezTo>
                    <a:pt x="2563478" y="126245"/>
                    <a:pt x="2764261" y="197316"/>
                    <a:pt x="2956476" y="284898"/>
                  </a:cubicBezTo>
                  <a:cubicBezTo>
                    <a:pt x="3052583" y="329049"/>
                    <a:pt x="3147013" y="376429"/>
                    <a:pt x="3238838" y="428117"/>
                  </a:cubicBezTo>
                  <a:cubicBezTo>
                    <a:pt x="3331032" y="479266"/>
                    <a:pt x="3421180" y="534185"/>
                    <a:pt x="3508346" y="593052"/>
                  </a:cubicBezTo>
                  <a:cubicBezTo>
                    <a:pt x="3682868" y="710785"/>
                    <a:pt x="3849007" y="840722"/>
                    <a:pt x="4003038" y="983938"/>
                  </a:cubicBezTo>
                  <a:cubicBezTo>
                    <a:pt x="4157071" y="1127158"/>
                    <a:pt x="4300488" y="1282041"/>
                    <a:pt x="4429376" y="1448410"/>
                  </a:cubicBezTo>
                  <a:cubicBezTo>
                    <a:pt x="4558636" y="1614781"/>
                    <a:pt x="4672623" y="1793174"/>
                    <a:pt x="4770594" y="1980902"/>
                  </a:cubicBezTo>
                  <a:cubicBezTo>
                    <a:pt x="4819206" y="2074945"/>
                    <a:pt x="4862977" y="2171681"/>
                    <a:pt x="4902648" y="2270210"/>
                  </a:cubicBezTo>
                  <a:cubicBezTo>
                    <a:pt x="4912334" y="2294978"/>
                    <a:pt x="4922390" y="2319565"/>
                    <a:pt x="4931144" y="2344691"/>
                  </a:cubicBezTo>
                  <a:lnTo>
                    <a:pt x="4957220" y="2420068"/>
                  </a:lnTo>
                  <a:lnTo>
                    <a:pt x="4980316" y="2496522"/>
                  </a:lnTo>
                  <a:cubicBezTo>
                    <a:pt x="4987766" y="2522187"/>
                    <a:pt x="4993911" y="2548031"/>
                    <a:pt x="5000617" y="2574414"/>
                  </a:cubicBezTo>
                  <a:cubicBezTo>
                    <a:pt x="5051278" y="2781523"/>
                    <a:pt x="5069160" y="2996351"/>
                    <a:pt x="5063572" y="3209382"/>
                  </a:cubicBezTo>
                  <a:cubicBezTo>
                    <a:pt x="5060778" y="3315809"/>
                    <a:pt x="5049043" y="3422236"/>
                    <a:pt x="5028556" y="3526687"/>
                  </a:cubicBezTo>
                  <a:cubicBezTo>
                    <a:pt x="5008069" y="3631141"/>
                    <a:pt x="4979571" y="3733619"/>
                    <a:pt x="4946789" y="3833942"/>
                  </a:cubicBezTo>
                  <a:cubicBezTo>
                    <a:pt x="4914009" y="3934267"/>
                    <a:pt x="4879179" y="4032079"/>
                    <a:pt x="4837646" y="4130967"/>
                  </a:cubicBezTo>
                  <a:cubicBezTo>
                    <a:pt x="4816971" y="4180322"/>
                    <a:pt x="4794620" y="4229678"/>
                    <a:pt x="4769104" y="4278673"/>
                  </a:cubicBezTo>
                  <a:cubicBezTo>
                    <a:pt x="4743029" y="4327308"/>
                    <a:pt x="4714530" y="4375946"/>
                    <a:pt x="4680818" y="4422429"/>
                  </a:cubicBezTo>
                  <a:cubicBezTo>
                    <a:pt x="4647478" y="4469092"/>
                    <a:pt x="4609482" y="4513961"/>
                    <a:pt x="4567762" y="4555058"/>
                  </a:cubicBezTo>
                  <a:cubicBezTo>
                    <a:pt x="4546715" y="4575518"/>
                    <a:pt x="4525110" y="4595260"/>
                    <a:pt x="4502759" y="4613925"/>
                  </a:cubicBezTo>
                  <a:cubicBezTo>
                    <a:pt x="4480408" y="4632591"/>
                    <a:pt x="4457313" y="4649999"/>
                    <a:pt x="4434218" y="4666689"/>
                  </a:cubicBezTo>
                  <a:cubicBezTo>
                    <a:pt x="4341090" y="4733452"/>
                    <a:pt x="4246659" y="4783347"/>
                    <a:pt x="4160610" y="4832881"/>
                  </a:cubicBezTo>
                  <a:cubicBezTo>
                    <a:pt x="4074002" y="4881876"/>
                    <a:pt x="3994471" y="4930513"/>
                    <a:pt x="3920156" y="4984175"/>
                  </a:cubicBezTo>
                  <a:cubicBezTo>
                    <a:pt x="3882905" y="5010734"/>
                    <a:pt x="3847144" y="5038913"/>
                    <a:pt x="3812501" y="5068168"/>
                  </a:cubicBezTo>
                  <a:cubicBezTo>
                    <a:pt x="3777485" y="5097062"/>
                    <a:pt x="3743960" y="5127752"/>
                    <a:pt x="3711179" y="5159158"/>
                  </a:cubicBezTo>
                  <a:cubicBezTo>
                    <a:pt x="3694601" y="5175132"/>
                    <a:pt x="3679143" y="5190745"/>
                    <a:pt x="3662380" y="5207795"/>
                  </a:cubicBezTo>
                  <a:lnTo>
                    <a:pt x="3612091" y="5259662"/>
                  </a:lnTo>
                  <a:lnTo>
                    <a:pt x="3511327" y="5365012"/>
                  </a:lnTo>
                  <a:cubicBezTo>
                    <a:pt x="3443530" y="5435544"/>
                    <a:pt x="3373686" y="5505897"/>
                    <a:pt x="3302909" y="5577146"/>
                  </a:cubicBezTo>
                  <a:cubicBezTo>
                    <a:pt x="3267520" y="5612861"/>
                    <a:pt x="3231573" y="5648219"/>
                    <a:pt x="3195253" y="5683753"/>
                  </a:cubicBezTo>
                  <a:lnTo>
                    <a:pt x="3129248" y="5746185"/>
                  </a:lnTo>
                  <a:lnTo>
                    <a:pt x="2696114" y="5746185"/>
                  </a:lnTo>
                  <a:lnTo>
                    <a:pt x="2854035" y="5578941"/>
                  </a:lnTo>
                  <a:cubicBezTo>
                    <a:pt x="2886257" y="5542689"/>
                    <a:pt x="2917921" y="5505718"/>
                    <a:pt x="2949771" y="5468566"/>
                  </a:cubicBezTo>
                  <a:lnTo>
                    <a:pt x="3045690" y="5356219"/>
                  </a:lnTo>
                  <a:cubicBezTo>
                    <a:pt x="3110136" y="5281019"/>
                    <a:pt x="3174578" y="5204384"/>
                    <a:pt x="3243679" y="5129905"/>
                  </a:cubicBezTo>
                  <a:cubicBezTo>
                    <a:pt x="3278324" y="5092934"/>
                    <a:pt x="3313897" y="5056143"/>
                    <a:pt x="3350402" y="5019889"/>
                  </a:cubicBezTo>
                  <a:lnTo>
                    <a:pt x="3405908" y="4965868"/>
                  </a:lnTo>
                  <a:cubicBezTo>
                    <a:pt x="3424533" y="4947921"/>
                    <a:pt x="3445208" y="4929077"/>
                    <a:pt x="3465323" y="4911130"/>
                  </a:cubicBezTo>
                  <a:cubicBezTo>
                    <a:pt x="3546342" y="4838623"/>
                    <a:pt x="3635745" y="4772936"/>
                    <a:pt x="3728872" y="4715505"/>
                  </a:cubicBezTo>
                  <a:cubicBezTo>
                    <a:pt x="3821999" y="4657895"/>
                    <a:pt x="3919784" y="4609976"/>
                    <a:pt x="4012537" y="4566545"/>
                  </a:cubicBezTo>
                  <a:cubicBezTo>
                    <a:pt x="4058915" y="4544830"/>
                    <a:pt x="4103989" y="4524011"/>
                    <a:pt x="4146455" y="4502832"/>
                  </a:cubicBezTo>
                  <a:cubicBezTo>
                    <a:pt x="4189107" y="4481656"/>
                    <a:pt x="4229152" y="4460298"/>
                    <a:pt x="4265658" y="4436787"/>
                  </a:cubicBezTo>
                  <a:cubicBezTo>
                    <a:pt x="4339041" y="4390303"/>
                    <a:pt x="4398456" y="4335026"/>
                    <a:pt x="4447068" y="4266826"/>
                  </a:cubicBezTo>
                  <a:cubicBezTo>
                    <a:pt x="4495309" y="4198628"/>
                    <a:pt x="4533305" y="4118942"/>
                    <a:pt x="4561802" y="4033693"/>
                  </a:cubicBezTo>
                  <a:cubicBezTo>
                    <a:pt x="4590112" y="3948445"/>
                    <a:pt x="4608180" y="3856557"/>
                    <a:pt x="4618237" y="3765564"/>
                  </a:cubicBezTo>
                  <a:cubicBezTo>
                    <a:pt x="4627922" y="3674214"/>
                    <a:pt x="4630157" y="3582682"/>
                    <a:pt x="4628108" y="3492050"/>
                  </a:cubicBezTo>
                  <a:cubicBezTo>
                    <a:pt x="4625128" y="3401236"/>
                    <a:pt x="4618611" y="3311322"/>
                    <a:pt x="4609670" y="3222125"/>
                  </a:cubicBezTo>
                  <a:cubicBezTo>
                    <a:pt x="4600543" y="3132928"/>
                    <a:pt x="4586760" y="3044269"/>
                    <a:pt x="4567390" y="2956508"/>
                  </a:cubicBezTo>
                  <a:cubicBezTo>
                    <a:pt x="4548205" y="2868747"/>
                    <a:pt x="4525296" y="2782062"/>
                    <a:pt x="4501083" y="2695555"/>
                  </a:cubicBezTo>
                  <a:cubicBezTo>
                    <a:pt x="4452658" y="2522726"/>
                    <a:pt x="4395662" y="2350434"/>
                    <a:pt x="4320789" y="2183167"/>
                  </a:cubicBezTo>
                  <a:cubicBezTo>
                    <a:pt x="4245914" y="2015899"/>
                    <a:pt x="4157071" y="1853298"/>
                    <a:pt x="4055189" y="1697159"/>
                  </a:cubicBezTo>
                  <a:cubicBezTo>
                    <a:pt x="4004157" y="1619267"/>
                    <a:pt x="3950142" y="1542813"/>
                    <a:pt x="3893334" y="1467972"/>
                  </a:cubicBezTo>
                  <a:cubicBezTo>
                    <a:pt x="3836528" y="1393134"/>
                    <a:pt x="3775995" y="1320986"/>
                    <a:pt x="3712854" y="1250454"/>
                  </a:cubicBezTo>
                  <a:cubicBezTo>
                    <a:pt x="3587133" y="1109210"/>
                    <a:pt x="3449118" y="977120"/>
                    <a:pt x="3300486" y="856873"/>
                  </a:cubicBezTo>
                  <a:cubicBezTo>
                    <a:pt x="3152043" y="736089"/>
                    <a:pt x="2992237" y="628047"/>
                    <a:pt x="2823118" y="536158"/>
                  </a:cubicBezTo>
                  <a:cubicBezTo>
                    <a:pt x="2801884" y="524852"/>
                    <a:pt x="2780652" y="513367"/>
                    <a:pt x="2759232" y="502417"/>
                  </a:cubicBezTo>
                  <a:lnTo>
                    <a:pt x="2694601" y="470293"/>
                  </a:lnTo>
                  <a:lnTo>
                    <a:pt x="2628854" y="440142"/>
                  </a:lnTo>
                  <a:cubicBezTo>
                    <a:pt x="2606875" y="430092"/>
                    <a:pt x="2584525" y="421117"/>
                    <a:pt x="2562361" y="411605"/>
                  </a:cubicBezTo>
                  <a:cubicBezTo>
                    <a:pt x="2473517" y="374455"/>
                    <a:pt x="2382068" y="343227"/>
                    <a:pt x="2289497" y="316484"/>
                  </a:cubicBezTo>
                  <a:cubicBezTo>
                    <a:pt x="2196929" y="289923"/>
                    <a:pt x="2102498" y="269643"/>
                    <a:pt x="2007510" y="254927"/>
                  </a:cubicBezTo>
                  <a:cubicBezTo>
                    <a:pt x="1912333" y="240748"/>
                    <a:pt x="1816411" y="232852"/>
                    <a:pt x="1720677" y="231775"/>
                  </a:cubicBezTo>
                  <a:cubicBezTo>
                    <a:pt x="1526042" y="230339"/>
                    <a:pt x="1331219" y="254747"/>
                    <a:pt x="1144034" y="303923"/>
                  </a:cubicBezTo>
                  <a:cubicBezTo>
                    <a:pt x="956475" y="352739"/>
                    <a:pt x="777671" y="427399"/>
                    <a:pt x="609856" y="517135"/>
                  </a:cubicBezTo>
                  <a:cubicBezTo>
                    <a:pt x="441854" y="607049"/>
                    <a:pt x="284843" y="712938"/>
                    <a:pt x="137330" y="828337"/>
                  </a:cubicBezTo>
                  <a:lnTo>
                    <a:pt x="0" y="943022"/>
                  </a:lnTo>
                  <a:lnTo>
                    <a:pt x="0" y="441968"/>
                  </a:lnTo>
                  <a:lnTo>
                    <a:pt x="170854" y="345537"/>
                  </a:lnTo>
                  <a:cubicBezTo>
                    <a:pt x="267240" y="298045"/>
                    <a:pt x="366234" y="255824"/>
                    <a:pt x="466998" y="218852"/>
                  </a:cubicBezTo>
                  <a:cubicBezTo>
                    <a:pt x="668527" y="144732"/>
                    <a:pt x="876944" y="92505"/>
                    <a:pt x="1086479" y="56253"/>
                  </a:cubicBezTo>
                  <a:cubicBezTo>
                    <a:pt x="1296203" y="20358"/>
                    <a:pt x="1507974" y="1514"/>
                    <a:pt x="1720118" y="79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 useBgFill="1">
          <p:nvSpPr>
            <p:cNvPr id="21" name="Freeform: Shape 20">
              <a:extLst>
                <a:ext uri="{FF2B5EF4-FFF2-40B4-BE49-F238E27FC236}">
                  <a16:creationId xmlns:a16="http://schemas.microsoft.com/office/drawing/2014/main" id="{76DA3EB3-67D4-47DC-A531-F4B0EB0291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935182"/>
              <a:ext cx="5401995" cy="5922818"/>
            </a:xfrm>
            <a:custGeom>
              <a:avLst/>
              <a:gdLst>
                <a:gd name="connsiteX0" fmla="*/ 0 w 5401995"/>
                <a:gd name="connsiteY0" fmla="*/ 5912646 h 5922818"/>
                <a:gd name="connsiteX1" fmla="*/ 15931 w 5401995"/>
                <a:gd name="connsiteY1" fmla="*/ 5922818 h 5922818"/>
                <a:gd name="connsiteX2" fmla="*/ 0 w 5401995"/>
                <a:gd name="connsiteY2" fmla="*/ 5922818 h 5922818"/>
                <a:gd name="connsiteX3" fmla="*/ 1741724 w 5401995"/>
                <a:gd name="connsiteY3" fmla="*/ 0 h 5922818"/>
                <a:gd name="connsiteX4" fmla="*/ 5401995 w 5401995"/>
                <a:gd name="connsiteY4" fmla="*/ 3449232 h 5922818"/>
                <a:gd name="connsiteX5" fmla="*/ 4367046 w 5401995"/>
                <a:gd name="connsiteY5" fmla="*/ 5852517 h 5922818"/>
                <a:gd name="connsiteX6" fmla="*/ 4290573 w 5401995"/>
                <a:gd name="connsiteY6" fmla="*/ 5922818 h 5922818"/>
                <a:gd name="connsiteX7" fmla="*/ 3023725 w 5401995"/>
                <a:gd name="connsiteY7" fmla="*/ 5922818 h 5922818"/>
                <a:gd name="connsiteX8" fmla="*/ 3043643 w 5401995"/>
                <a:gd name="connsiteY8" fmla="*/ 5905761 h 5922818"/>
                <a:gd name="connsiteX9" fmla="*/ 3156885 w 5401995"/>
                <a:gd name="connsiteY9" fmla="*/ 5797204 h 5922818"/>
                <a:gd name="connsiteX10" fmla="*/ 3267706 w 5401995"/>
                <a:gd name="connsiteY10" fmla="*/ 5685616 h 5922818"/>
                <a:gd name="connsiteX11" fmla="*/ 3487673 w 5401995"/>
                <a:gd name="connsiteY11" fmla="*/ 5458875 h 5922818"/>
                <a:gd name="connsiteX12" fmla="*/ 3598682 w 5401995"/>
                <a:gd name="connsiteY12" fmla="*/ 5345506 h 5922818"/>
                <a:gd name="connsiteX13" fmla="*/ 3713227 w 5401995"/>
                <a:gd name="connsiteY13" fmla="*/ 5233203 h 5922818"/>
                <a:gd name="connsiteX14" fmla="*/ 4248708 w 5401995"/>
                <a:gd name="connsiteY14" fmla="*/ 4858691 h 5922818"/>
                <a:gd name="connsiteX15" fmla="*/ 4518032 w 5401995"/>
                <a:gd name="connsiteY15" fmla="*/ 4700401 h 5922818"/>
                <a:gd name="connsiteX16" fmla="*/ 4720304 w 5401995"/>
                <a:gd name="connsiteY16" fmla="*/ 4500399 h 5922818"/>
                <a:gd name="connsiteX17" fmla="*/ 4846027 w 5401995"/>
                <a:gd name="connsiteY17" fmla="*/ 4246029 h 5922818"/>
                <a:gd name="connsiteX18" fmla="*/ 4920900 w 5401995"/>
                <a:gd name="connsiteY18" fmla="*/ 3963496 h 5922818"/>
                <a:gd name="connsiteX19" fmla="*/ 4933752 w 5401995"/>
                <a:gd name="connsiteY19" fmla="*/ 3891303 h 5922818"/>
                <a:gd name="connsiteX20" fmla="*/ 4944740 w 5401995"/>
                <a:gd name="connsiteY20" fmla="*/ 3818931 h 5922818"/>
                <a:gd name="connsiteX21" fmla="*/ 4952935 w 5401995"/>
                <a:gd name="connsiteY21" fmla="*/ 3746381 h 5922818"/>
                <a:gd name="connsiteX22" fmla="*/ 4958896 w 5401995"/>
                <a:gd name="connsiteY22" fmla="*/ 3673652 h 5922818"/>
                <a:gd name="connsiteX23" fmla="*/ 4962249 w 5401995"/>
                <a:gd name="connsiteY23" fmla="*/ 3382920 h 5922818"/>
                <a:gd name="connsiteX24" fmla="*/ 4957593 w 5401995"/>
                <a:gd name="connsiteY24" fmla="*/ 3310370 h 5922818"/>
                <a:gd name="connsiteX25" fmla="*/ 4950515 w 5401995"/>
                <a:gd name="connsiteY25" fmla="*/ 3237998 h 5922818"/>
                <a:gd name="connsiteX26" fmla="*/ 4941761 w 5401995"/>
                <a:gd name="connsiteY26" fmla="*/ 3165805 h 5922818"/>
                <a:gd name="connsiteX27" fmla="*/ 4931145 w 5401995"/>
                <a:gd name="connsiteY27" fmla="*/ 3093968 h 5922818"/>
                <a:gd name="connsiteX28" fmla="*/ 4869122 w 5401995"/>
                <a:gd name="connsiteY28" fmla="*/ 2809296 h 5922818"/>
                <a:gd name="connsiteX29" fmla="*/ 4660144 w 5401995"/>
                <a:gd name="connsiteY29" fmla="*/ 2260271 h 5922818"/>
                <a:gd name="connsiteX30" fmla="*/ 4518404 w 5401995"/>
                <a:gd name="connsiteY30" fmla="*/ 1998593 h 5922818"/>
                <a:gd name="connsiteX31" fmla="*/ 4355246 w 5401995"/>
                <a:gd name="connsiteY31" fmla="*/ 1746720 h 5922818"/>
                <a:gd name="connsiteX32" fmla="*/ 4171971 w 5401995"/>
                <a:gd name="connsiteY32" fmla="*/ 1505719 h 5922818"/>
                <a:gd name="connsiteX33" fmla="*/ 3969141 w 5401995"/>
                <a:gd name="connsiteY33" fmla="*/ 1277017 h 5922818"/>
                <a:gd name="connsiteX34" fmla="*/ 3748056 w 5401995"/>
                <a:gd name="connsiteY34" fmla="*/ 1062043 h 5922818"/>
                <a:gd name="connsiteX35" fmla="*/ 3507974 w 5401995"/>
                <a:gd name="connsiteY35" fmla="*/ 864002 h 5922818"/>
                <a:gd name="connsiteX36" fmla="*/ 3250199 w 5401995"/>
                <a:gd name="connsiteY36" fmla="*/ 684854 h 5922818"/>
                <a:gd name="connsiteX37" fmla="*/ 2974728 w 5401995"/>
                <a:gd name="connsiteY37" fmla="*/ 529060 h 5922818"/>
                <a:gd name="connsiteX38" fmla="*/ 2683054 w 5401995"/>
                <a:gd name="connsiteY38" fmla="*/ 400004 h 5922818"/>
                <a:gd name="connsiteX39" fmla="*/ 2377410 w 5401995"/>
                <a:gd name="connsiteY39" fmla="*/ 302321 h 5922818"/>
                <a:gd name="connsiteX40" fmla="*/ 1738558 w 5401995"/>
                <a:gd name="connsiteY40" fmla="*/ 219075 h 5922818"/>
                <a:gd name="connsiteX41" fmla="*/ 1096353 w 5401995"/>
                <a:gd name="connsiteY41" fmla="*/ 287347 h 5922818"/>
                <a:gd name="connsiteX42" fmla="*/ 1076608 w 5401995"/>
                <a:gd name="connsiteY42" fmla="*/ 291269 h 5922818"/>
                <a:gd name="connsiteX43" fmla="*/ 1057052 w 5401995"/>
                <a:gd name="connsiteY43" fmla="*/ 296081 h 5922818"/>
                <a:gd name="connsiteX44" fmla="*/ 1017940 w 5401995"/>
                <a:gd name="connsiteY44" fmla="*/ 305708 h 5922818"/>
                <a:gd name="connsiteX45" fmla="*/ 939899 w 5401995"/>
                <a:gd name="connsiteY45" fmla="*/ 325137 h 5922818"/>
                <a:gd name="connsiteX46" fmla="*/ 862788 w 5401995"/>
                <a:gd name="connsiteY46" fmla="*/ 347418 h 5922818"/>
                <a:gd name="connsiteX47" fmla="*/ 786052 w 5401995"/>
                <a:gd name="connsiteY47" fmla="*/ 370948 h 5922818"/>
                <a:gd name="connsiteX48" fmla="*/ 710434 w 5401995"/>
                <a:gd name="connsiteY48" fmla="*/ 397152 h 5922818"/>
                <a:gd name="connsiteX49" fmla="*/ 635372 w 5401995"/>
                <a:gd name="connsiteY49" fmla="*/ 424425 h 5922818"/>
                <a:gd name="connsiteX50" fmla="*/ 561615 w 5401995"/>
                <a:gd name="connsiteY50" fmla="*/ 454551 h 5922818"/>
                <a:gd name="connsiteX51" fmla="*/ 488419 w 5401995"/>
                <a:gd name="connsiteY51" fmla="*/ 485744 h 5922818"/>
                <a:gd name="connsiteX52" fmla="*/ 206696 w 5401995"/>
                <a:gd name="connsiteY52" fmla="*/ 629655 h 5922818"/>
                <a:gd name="connsiteX53" fmla="*/ 0 w 5401995"/>
                <a:gd name="connsiteY53" fmla="*/ 763803 h 5922818"/>
                <a:gd name="connsiteX54" fmla="*/ 0 w 5401995"/>
                <a:gd name="connsiteY54" fmla="*/ 418320 h 5922818"/>
                <a:gd name="connsiteX55" fmla="*/ 89677 w 5401995"/>
                <a:gd name="connsiteY55" fmla="*/ 370541 h 5922818"/>
                <a:gd name="connsiteX56" fmla="*/ 1741724 w 5401995"/>
                <a:gd name="connsiteY56" fmla="*/ 0 h 5922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5401995" h="5922818">
                  <a:moveTo>
                    <a:pt x="0" y="5912646"/>
                  </a:moveTo>
                  <a:lnTo>
                    <a:pt x="15931" y="5922818"/>
                  </a:lnTo>
                  <a:lnTo>
                    <a:pt x="0" y="5922818"/>
                  </a:lnTo>
                  <a:close/>
                  <a:moveTo>
                    <a:pt x="1741724" y="0"/>
                  </a:moveTo>
                  <a:cubicBezTo>
                    <a:pt x="3763330" y="0"/>
                    <a:pt x="5401995" y="1544222"/>
                    <a:pt x="5401995" y="3449232"/>
                  </a:cubicBezTo>
                  <a:cubicBezTo>
                    <a:pt x="5401995" y="4383723"/>
                    <a:pt x="5007554" y="5231364"/>
                    <a:pt x="4367046" y="5852517"/>
                  </a:cubicBezTo>
                  <a:lnTo>
                    <a:pt x="4290573" y="5922818"/>
                  </a:lnTo>
                  <a:lnTo>
                    <a:pt x="3023725" y="5922818"/>
                  </a:lnTo>
                  <a:lnTo>
                    <a:pt x="3043643" y="5905761"/>
                  </a:lnTo>
                  <a:cubicBezTo>
                    <a:pt x="3081825" y="5870109"/>
                    <a:pt x="3119635" y="5833924"/>
                    <a:pt x="3156885" y="5797204"/>
                  </a:cubicBezTo>
                  <a:cubicBezTo>
                    <a:pt x="3194136" y="5760482"/>
                    <a:pt x="3231014" y="5723050"/>
                    <a:pt x="3267706" y="5685616"/>
                  </a:cubicBezTo>
                  <a:cubicBezTo>
                    <a:pt x="3341276" y="5610748"/>
                    <a:pt x="3414103" y="5534633"/>
                    <a:pt x="3487673" y="5458875"/>
                  </a:cubicBezTo>
                  <a:lnTo>
                    <a:pt x="3598682" y="5345506"/>
                  </a:lnTo>
                  <a:cubicBezTo>
                    <a:pt x="3635933" y="5307715"/>
                    <a:pt x="3673369" y="5270460"/>
                    <a:pt x="3713227" y="5233203"/>
                  </a:cubicBezTo>
                  <a:cubicBezTo>
                    <a:pt x="3869868" y="5083827"/>
                    <a:pt x="4057798" y="4960832"/>
                    <a:pt x="4248708" y="4858691"/>
                  </a:cubicBezTo>
                  <a:cubicBezTo>
                    <a:pt x="4343325" y="4806462"/>
                    <a:pt x="4437012" y="4757622"/>
                    <a:pt x="4518032" y="4700401"/>
                  </a:cubicBezTo>
                  <a:cubicBezTo>
                    <a:pt x="4599240" y="4643539"/>
                    <a:pt x="4667408" y="4577761"/>
                    <a:pt x="4720304" y="4500399"/>
                  </a:cubicBezTo>
                  <a:cubicBezTo>
                    <a:pt x="4774131" y="4423929"/>
                    <a:pt x="4813991" y="4336941"/>
                    <a:pt x="4846027" y="4246029"/>
                  </a:cubicBezTo>
                  <a:cubicBezTo>
                    <a:pt x="4878062" y="4155120"/>
                    <a:pt x="4901903" y="4059396"/>
                    <a:pt x="4920900" y="3963496"/>
                  </a:cubicBezTo>
                  <a:cubicBezTo>
                    <a:pt x="4924998" y="3939253"/>
                    <a:pt x="4930213" y="3915366"/>
                    <a:pt x="4933752" y="3891303"/>
                  </a:cubicBezTo>
                  <a:lnTo>
                    <a:pt x="4944740" y="3818931"/>
                  </a:lnTo>
                  <a:lnTo>
                    <a:pt x="4952935" y="3746381"/>
                  </a:lnTo>
                  <a:cubicBezTo>
                    <a:pt x="4956103" y="3722138"/>
                    <a:pt x="4956848" y="3697895"/>
                    <a:pt x="4958896" y="3673652"/>
                  </a:cubicBezTo>
                  <a:cubicBezTo>
                    <a:pt x="4966160" y="3576682"/>
                    <a:pt x="4966346" y="3479712"/>
                    <a:pt x="4962249" y="3382920"/>
                  </a:cubicBezTo>
                  <a:lnTo>
                    <a:pt x="4957593" y="3310370"/>
                  </a:lnTo>
                  <a:cubicBezTo>
                    <a:pt x="4955544" y="3286128"/>
                    <a:pt x="4952750" y="3262063"/>
                    <a:pt x="4950515" y="3237998"/>
                  </a:cubicBezTo>
                  <a:cubicBezTo>
                    <a:pt x="4948466" y="3213755"/>
                    <a:pt x="4944555" y="3189870"/>
                    <a:pt x="4941761" y="3165805"/>
                  </a:cubicBezTo>
                  <a:cubicBezTo>
                    <a:pt x="4939154" y="3141741"/>
                    <a:pt x="4935055" y="3117855"/>
                    <a:pt x="4931145" y="3093968"/>
                  </a:cubicBezTo>
                  <a:cubicBezTo>
                    <a:pt x="4915313" y="2998246"/>
                    <a:pt x="4894639" y="2903237"/>
                    <a:pt x="4869122" y="2809296"/>
                  </a:cubicBezTo>
                  <a:cubicBezTo>
                    <a:pt x="4817156" y="2621416"/>
                    <a:pt x="4746939" y="2437813"/>
                    <a:pt x="4660144" y="2260271"/>
                  </a:cubicBezTo>
                  <a:cubicBezTo>
                    <a:pt x="4616561" y="2171501"/>
                    <a:pt x="4569251" y="2084156"/>
                    <a:pt x="4518404" y="1998593"/>
                  </a:cubicBezTo>
                  <a:cubicBezTo>
                    <a:pt x="4467931" y="1912853"/>
                    <a:pt x="4412986" y="1828894"/>
                    <a:pt x="4355246" y="1746720"/>
                  </a:cubicBezTo>
                  <a:cubicBezTo>
                    <a:pt x="4297694" y="1664544"/>
                    <a:pt x="4236043" y="1584507"/>
                    <a:pt x="4171971" y="1505719"/>
                  </a:cubicBezTo>
                  <a:cubicBezTo>
                    <a:pt x="4107528" y="1427287"/>
                    <a:pt x="4039918" y="1350994"/>
                    <a:pt x="3969141" y="1277017"/>
                  </a:cubicBezTo>
                  <a:cubicBezTo>
                    <a:pt x="3898364" y="1203221"/>
                    <a:pt x="3825167" y="1130849"/>
                    <a:pt x="3748056" y="1062043"/>
                  </a:cubicBezTo>
                  <a:cubicBezTo>
                    <a:pt x="3671133" y="993236"/>
                    <a:pt x="3591043" y="926925"/>
                    <a:pt x="3507974" y="864002"/>
                  </a:cubicBezTo>
                  <a:cubicBezTo>
                    <a:pt x="3424904" y="801078"/>
                    <a:pt x="3339042" y="741005"/>
                    <a:pt x="3250199" y="684854"/>
                  </a:cubicBezTo>
                  <a:cubicBezTo>
                    <a:pt x="3161168" y="629241"/>
                    <a:pt x="3069530" y="576655"/>
                    <a:pt x="2974728" y="529060"/>
                  </a:cubicBezTo>
                  <a:cubicBezTo>
                    <a:pt x="2880110" y="481288"/>
                    <a:pt x="2783072" y="437439"/>
                    <a:pt x="2683054" y="400004"/>
                  </a:cubicBezTo>
                  <a:cubicBezTo>
                    <a:pt x="2583408" y="361858"/>
                    <a:pt x="2481341" y="329058"/>
                    <a:pt x="2377410" y="302321"/>
                  </a:cubicBezTo>
                  <a:cubicBezTo>
                    <a:pt x="2169737" y="248667"/>
                    <a:pt x="1954240" y="218897"/>
                    <a:pt x="1738558" y="219075"/>
                  </a:cubicBezTo>
                  <a:cubicBezTo>
                    <a:pt x="1522503" y="219788"/>
                    <a:pt x="1306634" y="242605"/>
                    <a:pt x="1096353" y="287347"/>
                  </a:cubicBezTo>
                  <a:lnTo>
                    <a:pt x="1076608" y="291269"/>
                  </a:lnTo>
                  <a:lnTo>
                    <a:pt x="1057052" y="296081"/>
                  </a:lnTo>
                  <a:lnTo>
                    <a:pt x="1017940" y="305708"/>
                  </a:lnTo>
                  <a:lnTo>
                    <a:pt x="939899" y="325137"/>
                  </a:lnTo>
                  <a:cubicBezTo>
                    <a:pt x="913823" y="331019"/>
                    <a:pt x="888493" y="339755"/>
                    <a:pt x="862788" y="347418"/>
                  </a:cubicBezTo>
                  <a:lnTo>
                    <a:pt x="786052" y="370948"/>
                  </a:lnTo>
                  <a:cubicBezTo>
                    <a:pt x="760350" y="378258"/>
                    <a:pt x="735578" y="388418"/>
                    <a:pt x="710434" y="397152"/>
                  </a:cubicBezTo>
                  <a:lnTo>
                    <a:pt x="635372" y="424425"/>
                  </a:lnTo>
                  <a:cubicBezTo>
                    <a:pt x="610227" y="432981"/>
                    <a:pt x="586201" y="444390"/>
                    <a:pt x="561615" y="454551"/>
                  </a:cubicBezTo>
                  <a:lnTo>
                    <a:pt x="488419" y="485744"/>
                  </a:lnTo>
                  <a:cubicBezTo>
                    <a:pt x="391519" y="528927"/>
                    <a:pt x="297519" y="577078"/>
                    <a:pt x="206696" y="629655"/>
                  </a:cubicBezTo>
                  <a:lnTo>
                    <a:pt x="0" y="763803"/>
                  </a:lnTo>
                  <a:lnTo>
                    <a:pt x="0" y="418320"/>
                  </a:lnTo>
                  <a:lnTo>
                    <a:pt x="89677" y="370541"/>
                  </a:lnTo>
                  <a:cubicBezTo>
                    <a:pt x="585987" y="133552"/>
                    <a:pt x="1147340" y="0"/>
                    <a:pt x="1741724" y="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73D7F04-064F-6F8A-5502-030CCF75EAE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rcRect r="3" b="3742"/>
          <a:stretch/>
        </p:blipFill>
        <p:spPr>
          <a:xfrm>
            <a:off x="5970866" y="4"/>
            <a:ext cx="4985039" cy="3574989"/>
          </a:xfrm>
          <a:custGeom>
            <a:avLst/>
            <a:gdLst/>
            <a:ahLst/>
            <a:cxnLst/>
            <a:rect l="l" t="t" r="r" b="b"/>
            <a:pathLst>
              <a:path w="5061985" h="3630170">
                <a:moveTo>
                  <a:pt x="253815" y="0"/>
                </a:moveTo>
                <a:lnTo>
                  <a:pt x="4808170" y="0"/>
                </a:lnTo>
                <a:lnTo>
                  <a:pt x="4863087" y="114001"/>
                </a:lnTo>
                <a:cubicBezTo>
                  <a:pt x="4991162" y="416805"/>
                  <a:pt x="5061985" y="749721"/>
                  <a:pt x="5061985" y="1099178"/>
                </a:cubicBezTo>
                <a:cubicBezTo>
                  <a:pt x="5061985" y="2497007"/>
                  <a:pt x="3928821" y="3630170"/>
                  <a:pt x="2530993" y="3630170"/>
                </a:cubicBezTo>
                <a:cubicBezTo>
                  <a:pt x="1133164" y="3630170"/>
                  <a:pt x="0" y="2497007"/>
                  <a:pt x="0" y="1099178"/>
                </a:cubicBezTo>
                <a:cubicBezTo>
                  <a:pt x="0" y="749721"/>
                  <a:pt x="70823" y="416805"/>
                  <a:pt x="198898" y="114001"/>
                </a:cubicBezTo>
                <a:close/>
              </a:path>
            </a:pathLst>
          </a:custGeom>
          <a:effectLst>
            <a:softEdge rad="0"/>
          </a:effectLst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2482B707-DAC7-4D8A-BA19-3771A51A64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05815" y="-1438"/>
            <a:ext cx="5699636" cy="3920553"/>
            <a:chOff x="5605815" y="-1438"/>
            <a:chExt cx="5699636" cy="3920553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ECB3F052-1839-4D87-A112-D7EF778840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80141" y="-1438"/>
              <a:ext cx="5174061" cy="3697191"/>
            </a:xfrm>
            <a:custGeom>
              <a:avLst/>
              <a:gdLst>
                <a:gd name="connsiteX0" fmla="*/ 264241 w 5174061"/>
                <a:gd name="connsiteY0" fmla="*/ 0 h 3697191"/>
                <a:gd name="connsiteX1" fmla="*/ 654940 w 5174061"/>
                <a:gd name="connsiteY1" fmla="*/ 0 h 3697191"/>
                <a:gd name="connsiteX2" fmla="*/ 634048 w 5174061"/>
                <a:gd name="connsiteY2" fmla="*/ 36881 h 3697191"/>
                <a:gd name="connsiteX3" fmla="*/ 542485 w 5174061"/>
                <a:gd name="connsiteY3" fmla="*/ 238736 h 3697191"/>
                <a:gd name="connsiteX4" fmla="*/ 416337 w 5174061"/>
                <a:gd name="connsiteY4" fmla="*/ 662204 h 3697191"/>
                <a:gd name="connsiteX5" fmla="*/ 382914 w 5174061"/>
                <a:gd name="connsiteY5" fmla="*/ 880245 h 3697191"/>
                <a:gd name="connsiteX6" fmla="*/ 367997 w 5174061"/>
                <a:gd name="connsiteY6" fmla="*/ 1099943 h 3697191"/>
                <a:gd name="connsiteX7" fmla="*/ 371311 w 5174061"/>
                <a:gd name="connsiteY7" fmla="*/ 1320102 h 3697191"/>
                <a:gd name="connsiteX8" fmla="*/ 392397 w 5174061"/>
                <a:gd name="connsiteY8" fmla="*/ 1539340 h 3697191"/>
                <a:gd name="connsiteX9" fmla="*/ 495433 w 5174061"/>
                <a:gd name="connsiteY9" fmla="*/ 1968700 h 3697191"/>
                <a:gd name="connsiteX10" fmla="*/ 680602 w 5174061"/>
                <a:gd name="connsiteY10" fmla="*/ 2372187 h 3697191"/>
                <a:gd name="connsiteX11" fmla="*/ 802053 w 5174061"/>
                <a:gd name="connsiteY11" fmla="*/ 2559474 h 3697191"/>
                <a:gd name="connsiteX12" fmla="*/ 869455 w 5174061"/>
                <a:gd name="connsiteY12" fmla="*/ 2648790 h 3697191"/>
                <a:gd name="connsiteX13" fmla="*/ 941644 w 5174061"/>
                <a:gd name="connsiteY13" fmla="*/ 2735343 h 3697191"/>
                <a:gd name="connsiteX14" fmla="*/ 1267324 w 5174061"/>
                <a:gd name="connsiteY14" fmla="*/ 3048041 h 3697191"/>
                <a:gd name="connsiteX15" fmla="*/ 1311706 w 5174061"/>
                <a:gd name="connsiteY15" fmla="*/ 3083214 h 3697191"/>
                <a:gd name="connsiteX16" fmla="*/ 1356916 w 5174061"/>
                <a:gd name="connsiteY16" fmla="*/ 3117467 h 3697191"/>
                <a:gd name="connsiteX17" fmla="*/ 1402771 w 5174061"/>
                <a:gd name="connsiteY17" fmla="*/ 3150892 h 3697191"/>
                <a:gd name="connsiteX18" fmla="*/ 1449454 w 5174061"/>
                <a:gd name="connsiteY18" fmla="*/ 3183212 h 3697191"/>
                <a:gd name="connsiteX19" fmla="*/ 1643463 w 5174061"/>
                <a:gd name="connsiteY19" fmla="*/ 3301716 h 3697191"/>
                <a:gd name="connsiteX20" fmla="*/ 2064352 w 5174061"/>
                <a:gd name="connsiteY20" fmla="*/ 3476665 h 3697191"/>
                <a:gd name="connsiteX21" fmla="*/ 2516088 w 5174061"/>
                <a:gd name="connsiteY21" fmla="*/ 3544618 h 3697191"/>
                <a:gd name="connsiteX22" fmla="*/ 2573268 w 5174061"/>
                <a:gd name="connsiteY22" fmla="*/ 3544986 h 3697191"/>
                <a:gd name="connsiteX23" fmla="*/ 2628607 w 5174061"/>
                <a:gd name="connsiteY23" fmla="*/ 3542868 h 3697191"/>
                <a:gd name="connsiteX24" fmla="*/ 2737811 w 5174061"/>
                <a:gd name="connsiteY24" fmla="*/ 3528781 h 3697191"/>
                <a:gd name="connsiteX25" fmla="*/ 2945356 w 5174061"/>
                <a:gd name="connsiteY25" fmla="*/ 3461379 h 3697191"/>
                <a:gd name="connsiteX26" fmla="*/ 3132366 w 5174061"/>
                <a:gd name="connsiteY26" fmla="*/ 3346834 h 3697191"/>
                <a:gd name="connsiteX27" fmla="*/ 3299304 w 5174061"/>
                <a:gd name="connsiteY27" fmla="*/ 3198588 h 3697191"/>
                <a:gd name="connsiteX28" fmla="*/ 3452982 w 5174061"/>
                <a:gd name="connsiteY28" fmla="*/ 3029625 h 3697191"/>
                <a:gd name="connsiteX29" fmla="*/ 3527474 w 5174061"/>
                <a:gd name="connsiteY29" fmla="*/ 2940494 h 3697191"/>
                <a:gd name="connsiteX30" fmla="*/ 3602148 w 5174061"/>
                <a:gd name="connsiteY30" fmla="*/ 2849797 h 3697191"/>
                <a:gd name="connsiteX31" fmla="*/ 3756380 w 5174061"/>
                <a:gd name="connsiteY31" fmla="*/ 2667021 h 3697191"/>
                <a:gd name="connsiteX32" fmla="*/ 3839435 w 5174061"/>
                <a:gd name="connsiteY32" fmla="*/ 2578074 h 3697191"/>
                <a:gd name="connsiteX33" fmla="*/ 3882619 w 5174061"/>
                <a:gd name="connsiteY33" fmla="*/ 2534428 h 3697191"/>
                <a:gd name="connsiteX34" fmla="*/ 3928934 w 5174061"/>
                <a:gd name="connsiteY34" fmla="*/ 2490139 h 3697191"/>
                <a:gd name="connsiteX35" fmla="*/ 4134085 w 5174061"/>
                <a:gd name="connsiteY35" fmla="*/ 2332041 h 3697191"/>
                <a:gd name="connsiteX36" fmla="*/ 4354888 w 5174061"/>
                <a:gd name="connsiteY36" fmla="*/ 2211603 h 3697191"/>
                <a:gd name="connsiteX37" fmla="*/ 4459212 w 5174061"/>
                <a:gd name="connsiteY37" fmla="*/ 2160131 h 3697191"/>
                <a:gd name="connsiteX38" fmla="*/ 4551935 w 5174061"/>
                <a:gd name="connsiteY38" fmla="*/ 2106817 h 3697191"/>
                <a:gd name="connsiteX39" fmla="*/ 4693090 w 5174061"/>
                <a:gd name="connsiteY39" fmla="*/ 1969437 h 3697191"/>
                <a:gd name="connsiteX40" fmla="*/ 4782498 w 5174061"/>
                <a:gd name="connsiteY40" fmla="*/ 1781137 h 3697191"/>
                <a:gd name="connsiteX41" fmla="*/ 4826512 w 5174061"/>
                <a:gd name="connsiteY41" fmla="*/ 1564478 h 3697191"/>
                <a:gd name="connsiteX42" fmla="*/ 4834247 w 5174061"/>
                <a:gd name="connsiteY42" fmla="*/ 1343582 h 3697191"/>
                <a:gd name="connsiteX43" fmla="*/ 4819882 w 5174061"/>
                <a:gd name="connsiteY43" fmla="*/ 1125541 h 3697191"/>
                <a:gd name="connsiteX44" fmla="*/ 4786918 w 5174061"/>
                <a:gd name="connsiteY44" fmla="*/ 910907 h 3697191"/>
                <a:gd name="connsiteX45" fmla="*/ 4735354 w 5174061"/>
                <a:gd name="connsiteY45" fmla="*/ 700048 h 3697191"/>
                <a:gd name="connsiteX46" fmla="*/ 4595028 w 5174061"/>
                <a:gd name="connsiteY46" fmla="*/ 285972 h 3697191"/>
                <a:gd name="connsiteX47" fmla="*/ 4499577 w 5174061"/>
                <a:gd name="connsiteY47" fmla="*/ 86313 h 3697191"/>
                <a:gd name="connsiteX48" fmla="*/ 4449808 w 5174061"/>
                <a:gd name="connsiteY48" fmla="*/ 0 h 3697191"/>
                <a:gd name="connsiteX49" fmla="*/ 4876728 w 5174061"/>
                <a:gd name="connsiteY49" fmla="*/ 0 h 3697191"/>
                <a:gd name="connsiteX50" fmla="*/ 4945109 w 5174061"/>
                <a:gd name="connsiteY50" fmla="*/ 122534 h 3697191"/>
                <a:gd name="connsiteX51" fmla="*/ 5047868 w 5174061"/>
                <a:gd name="connsiteY51" fmla="*/ 356228 h 3697191"/>
                <a:gd name="connsiteX52" fmla="*/ 5070058 w 5174061"/>
                <a:gd name="connsiteY52" fmla="*/ 416355 h 3697191"/>
                <a:gd name="connsiteX53" fmla="*/ 5090408 w 5174061"/>
                <a:gd name="connsiteY53" fmla="*/ 477311 h 3697191"/>
                <a:gd name="connsiteX54" fmla="*/ 5108455 w 5174061"/>
                <a:gd name="connsiteY54" fmla="*/ 539096 h 3697191"/>
                <a:gd name="connsiteX55" fmla="*/ 5124292 w 5174061"/>
                <a:gd name="connsiteY55" fmla="*/ 601524 h 3697191"/>
                <a:gd name="connsiteX56" fmla="*/ 5173278 w 5174061"/>
                <a:gd name="connsiteY56" fmla="*/ 1114583 h 3697191"/>
                <a:gd name="connsiteX57" fmla="*/ 5145931 w 5174061"/>
                <a:gd name="connsiteY57" fmla="*/ 1371021 h 3697191"/>
                <a:gd name="connsiteX58" fmla="*/ 5082213 w 5174061"/>
                <a:gd name="connsiteY58" fmla="*/ 1619356 h 3697191"/>
                <a:gd name="connsiteX59" fmla="*/ 4997316 w 5174061"/>
                <a:gd name="connsiteY59" fmla="*/ 1859404 h 3697191"/>
                <a:gd name="connsiteX60" fmla="*/ 4943912 w 5174061"/>
                <a:gd name="connsiteY60" fmla="*/ 1978737 h 3697191"/>
                <a:gd name="connsiteX61" fmla="*/ 4875222 w 5174061"/>
                <a:gd name="connsiteY61" fmla="*/ 2094940 h 3697191"/>
                <a:gd name="connsiteX62" fmla="*/ 4787286 w 5174061"/>
                <a:gd name="connsiteY62" fmla="*/ 2202210 h 3697191"/>
                <a:gd name="connsiteX63" fmla="*/ 4736644 w 5174061"/>
                <a:gd name="connsiteY63" fmla="*/ 2249815 h 3697191"/>
                <a:gd name="connsiteX64" fmla="*/ 4683238 w 5174061"/>
                <a:gd name="connsiteY64" fmla="*/ 2292447 h 3697191"/>
                <a:gd name="connsiteX65" fmla="*/ 4470262 w 5174061"/>
                <a:gd name="connsiteY65" fmla="*/ 2426789 h 3697191"/>
                <a:gd name="connsiteX66" fmla="*/ 4283066 w 5174061"/>
                <a:gd name="connsiteY66" fmla="*/ 2549069 h 3697191"/>
                <a:gd name="connsiteX67" fmla="*/ 4199183 w 5174061"/>
                <a:gd name="connsiteY67" fmla="*/ 2616930 h 3697191"/>
                <a:gd name="connsiteX68" fmla="*/ 4120364 w 5174061"/>
                <a:gd name="connsiteY68" fmla="*/ 2690501 h 3697191"/>
                <a:gd name="connsiteX69" fmla="*/ 4082336 w 5174061"/>
                <a:gd name="connsiteY69" fmla="*/ 2729819 h 3697191"/>
                <a:gd name="connsiteX70" fmla="*/ 4043203 w 5174061"/>
                <a:gd name="connsiteY70" fmla="*/ 2771715 h 3697191"/>
                <a:gd name="connsiteX71" fmla="*/ 3964753 w 5174061"/>
                <a:gd name="connsiteY71" fmla="*/ 2856794 h 3697191"/>
                <a:gd name="connsiteX72" fmla="*/ 3802510 w 5174061"/>
                <a:gd name="connsiteY72" fmla="*/ 3028152 h 3697191"/>
                <a:gd name="connsiteX73" fmla="*/ 3718628 w 5174061"/>
                <a:gd name="connsiteY73" fmla="*/ 3114245 h 3697191"/>
                <a:gd name="connsiteX74" fmla="*/ 3631890 w 5174061"/>
                <a:gd name="connsiteY74" fmla="*/ 3199417 h 3697191"/>
                <a:gd name="connsiteX75" fmla="*/ 3446812 w 5174061"/>
                <a:gd name="connsiteY75" fmla="*/ 3363224 h 3697191"/>
                <a:gd name="connsiteX76" fmla="*/ 3240927 w 5174061"/>
                <a:gd name="connsiteY76" fmla="*/ 3508616 h 3697191"/>
                <a:gd name="connsiteX77" fmla="*/ 3011284 w 5174061"/>
                <a:gd name="connsiteY77" fmla="*/ 3620399 h 3697191"/>
                <a:gd name="connsiteX78" fmla="*/ 2763501 w 5174061"/>
                <a:gd name="connsiteY78" fmla="*/ 3684208 h 3697191"/>
                <a:gd name="connsiteX79" fmla="*/ 2636710 w 5174061"/>
                <a:gd name="connsiteY79" fmla="*/ 3695994 h 3697191"/>
                <a:gd name="connsiteX80" fmla="*/ 2605035 w 5174061"/>
                <a:gd name="connsiteY80" fmla="*/ 3697008 h 3697191"/>
                <a:gd name="connsiteX81" fmla="*/ 2573360 w 5174061"/>
                <a:gd name="connsiteY81" fmla="*/ 3697191 h 3697191"/>
                <a:gd name="connsiteX82" fmla="*/ 2511852 w 5174061"/>
                <a:gd name="connsiteY82" fmla="*/ 3695810 h 3697191"/>
                <a:gd name="connsiteX83" fmla="*/ 1554976 w 5174061"/>
                <a:gd name="connsiteY83" fmla="*/ 3483386 h 3697191"/>
                <a:gd name="connsiteX84" fmla="*/ 1332515 w 5174061"/>
                <a:gd name="connsiteY84" fmla="*/ 3373997 h 3697191"/>
                <a:gd name="connsiteX85" fmla="*/ 1121840 w 5174061"/>
                <a:gd name="connsiteY85" fmla="*/ 3242233 h 3697191"/>
                <a:gd name="connsiteX86" fmla="*/ 742662 w 5174061"/>
                <a:gd name="connsiteY86" fmla="*/ 2920052 h 3697191"/>
                <a:gd name="connsiteX87" fmla="*/ 426282 w 5174061"/>
                <a:gd name="connsiteY87" fmla="*/ 2530745 h 3697191"/>
                <a:gd name="connsiteX88" fmla="*/ 190562 w 5174061"/>
                <a:gd name="connsiteY88" fmla="*/ 2084350 h 3697191"/>
                <a:gd name="connsiteX89" fmla="*/ 45078 w 5174061"/>
                <a:gd name="connsiteY89" fmla="*/ 1598454 h 3697191"/>
                <a:gd name="connsiteX90" fmla="*/ 9077 w 5174061"/>
                <a:gd name="connsiteY90" fmla="*/ 1346437 h 3697191"/>
                <a:gd name="connsiteX91" fmla="*/ 513 w 5174061"/>
                <a:gd name="connsiteY91" fmla="*/ 1091933 h 3697191"/>
                <a:gd name="connsiteX92" fmla="*/ 18468 w 5174061"/>
                <a:gd name="connsiteY92" fmla="*/ 838073 h 3697191"/>
                <a:gd name="connsiteX93" fmla="*/ 61652 w 5174061"/>
                <a:gd name="connsiteY93" fmla="*/ 587528 h 3697191"/>
                <a:gd name="connsiteX94" fmla="*/ 214870 w 5174061"/>
                <a:gd name="connsiteY94" fmla="*/ 104487 h 3697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</a:cxnLst>
              <a:rect l="l" t="t" r="r" b="b"/>
              <a:pathLst>
                <a:path w="5174061" h="3697191">
                  <a:moveTo>
                    <a:pt x="264241" y="0"/>
                  </a:moveTo>
                  <a:lnTo>
                    <a:pt x="654940" y="0"/>
                  </a:lnTo>
                  <a:lnTo>
                    <a:pt x="634048" y="36881"/>
                  </a:lnTo>
                  <a:cubicBezTo>
                    <a:pt x="600517" y="102783"/>
                    <a:pt x="569947" y="170161"/>
                    <a:pt x="542485" y="238736"/>
                  </a:cubicBezTo>
                  <a:cubicBezTo>
                    <a:pt x="487515" y="375840"/>
                    <a:pt x="445066" y="517825"/>
                    <a:pt x="416337" y="662204"/>
                  </a:cubicBezTo>
                  <a:cubicBezTo>
                    <a:pt x="402066" y="734393"/>
                    <a:pt x="391017" y="807227"/>
                    <a:pt x="382914" y="880245"/>
                  </a:cubicBezTo>
                  <a:cubicBezTo>
                    <a:pt x="375086" y="953263"/>
                    <a:pt x="370115" y="1026650"/>
                    <a:pt x="367997" y="1099943"/>
                  </a:cubicBezTo>
                  <a:cubicBezTo>
                    <a:pt x="366155" y="1173330"/>
                    <a:pt x="366708" y="1246808"/>
                    <a:pt x="371311" y="1320102"/>
                  </a:cubicBezTo>
                  <a:cubicBezTo>
                    <a:pt x="374995" y="1393396"/>
                    <a:pt x="382453" y="1466507"/>
                    <a:pt x="392397" y="1539340"/>
                  </a:cubicBezTo>
                  <a:cubicBezTo>
                    <a:pt x="412839" y="1684916"/>
                    <a:pt x="446907" y="1829018"/>
                    <a:pt x="495433" y="1968700"/>
                  </a:cubicBezTo>
                  <a:cubicBezTo>
                    <a:pt x="543866" y="2108291"/>
                    <a:pt x="605743" y="2243830"/>
                    <a:pt x="680602" y="2372187"/>
                  </a:cubicBezTo>
                  <a:cubicBezTo>
                    <a:pt x="718170" y="2436274"/>
                    <a:pt x="758593" y="2498979"/>
                    <a:pt x="802053" y="2559474"/>
                  </a:cubicBezTo>
                  <a:cubicBezTo>
                    <a:pt x="823691" y="2589860"/>
                    <a:pt x="846343" y="2619509"/>
                    <a:pt x="869455" y="2648790"/>
                  </a:cubicBezTo>
                  <a:cubicBezTo>
                    <a:pt x="892934" y="2677978"/>
                    <a:pt x="916874" y="2706983"/>
                    <a:pt x="941644" y="2735343"/>
                  </a:cubicBezTo>
                  <a:cubicBezTo>
                    <a:pt x="1040443" y="2848784"/>
                    <a:pt x="1149740" y="2953385"/>
                    <a:pt x="1267324" y="3048041"/>
                  </a:cubicBezTo>
                  <a:cubicBezTo>
                    <a:pt x="1282240" y="3059642"/>
                    <a:pt x="1296697" y="3071797"/>
                    <a:pt x="1311706" y="3083214"/>
                  </a:cubicBezTo>
                  <a:lnTo>
                    <a:pt x="1356916" y="3117467"/>
                  </a:lnTo>
                  <a:lnTo>
                    <a:pt x="1402771" y="3150892"/>
                  </a:lnTo>
                  <a:lnTo>
                    <a:pt x="1449454" y="3183212"/>
                  </a:lnTo>
                  <a:cubicBezTo>
                    <a:pt x="1512252" y="3225383"/>
                    <a:pt x="1576798" y="3265252"/>
                    <a:pt x="1643463" y="3301716"/>
                  </a:cubicBezTo>
                  <a:cubicBezTo>
                    <a:pt x="1776608" y="3374549"/>
                    <a:pt x="1917396" y="3435137"/>
                    <a:pt x="2064352" y="3476665"/>
                  </a:cubicBezTo>
                  <a:cubicBezTo>
                    <a:pt x="2211217" y="3518100"/>
                    <a:pt x="2363422" y="3541120"/>
                    <a:pt x="2516088" y="3544618"/>
                  </a:cubicBezTo>
                  <a:lnTo>
                    <a:pt x="2573268" y="3544986"/>
                  </a:lnTo>
                  <a:cubicBezTo>
                    <a:pt x="2591776" y="3544710"/>
                    <a:pt x="2610191" y="3544158"/>
                    <a:pt x="2628607" y="3542868"/>
                  </a:cubicBezTo>
                  <a:cubicBezTo>
                    <a:pt x="2665346" y="3540198"/>
                    <a:pt x="2701901" y="3535779"/>
                    <a:pt x="2737811" y="3528781"/>
                  </a:cubicBezTo>
                  <a:cubicBezTo>
                    <a:pt x="2809725" y="3515061"/>
                    <a:pt x="2879428" y="3492318"/>
                    <a:pt x="2945356" y="3461379"/>
                  </a:cubicBezTo>
                  <a:cubicBezTo>
                    <a:pt x="3011467" y="3430718"/>
                    <a:pt x="3073620" y="3391400"/>
                    <a:pt x="3132366" y="3346834"/>
                  </a:cubicBezTo>
                  <a:cubicBezTo>
                    <a:pt x="3191204" y="3302453"/>
                    <a:pt x="3246359" y="3252086"/>
                    <a:pt x="3299304" y="3198588"/>
                  </a:cubicBezTo>
                  <a:cubicBezTo>
                    <a:pt x="3352341" y="3145091"/>
                    <a:pt x="3402800" y="3088002"/>
                    <a:pt x="3452982" y="3029625"/>
                  </a:cubicBezTo>
                  <a:cubicBezTo>
                    <a:pt x="3478027" y="3000344"/>
                    <a:pt x="3502704" y="2970603"/>
                    <a:pt x="3527474" y="2940494"/>
                  </a:cubicBezTo>
                  <a:lnTo>
                    <a:pt x="3602148" y="2849797"/>
                  </a:lnTo>
                  <a:cubicBezTo>
                    <a:pt x="3652332" y="2789025"/>
                    <a:pt x="3702514" y="2727056"/>
                    <a:pt x="3756380" y="2667021"/>
                  </a:cubicBezTo>
                  <a:cubicBezTo>
                    <a:pt x="3783358" y="2637004"/>
                    <a:pt x="3810982" y="2607354"/>
                    <a:pt x="3839435" y="2578074"/>
                  </a:cubicBezTo>
                  <a:lnTo>
                    <a:pt x="3882619" y="2534428"/>
                  </a:lnTo>
                  <a:cubicBezTo>
                    <a:pt x="3897167" y="2519972"/>
                    <a:pt x="3913189" y="2504595"/>
                    <a:pt x="3928934" y="2490139"/>
                  </a:cubicBezTo>
                  <a:cubicBezTo>
                    <a:pt x="3992100" y="2431485"/>
                    <a:pt x="4061527" y="2378448"/>
                    <a:pt x="4134085" y="2332041"/>
                  </a:cubicBezTo>
                  <a:cubicBezTo>
                    <a:pt x="4206550" y="2285449"/>
                    <a:pt x="4282606" y="2246684"/>
                    <a:pt x="4354888" y="2211603"/>
                  </a:cubicBezTo>
                  <a:cubicBezTo>
                    <a:pt x="4390982" y="2194108"/>
                    <a:pt x="4426156" y="2177350"/>
                    <a:pt x="4459212" y="2160131"/>
                  </a:cubicBezTo>
                  <a:cubicBezTo>
                    <a:pt x="4492360" y="2143097"/>
                    <a:pt x="4523574" y="2125878"/>
                    <a:pt x="4551935" y="2106817"/>
                  </a:cubicBezTo>
                  <a:cubicBezTo>
                    <a:pt x="4609023" y="2069250"/>
                    <a:pt x="4655246" y="2024592"/>
                    <a:pt x="4693090" y="1969437"/>
                  </a:cubicBezTo>
                  <a:cubicBezTo>
                    <a:pt x="4730658" y="1914375"/>
                    <a:pt x="4760308" y="1850104"/>
                    <a:pt x="4782498" y="1781137"/>
                  </a:cubicBezTo>
                  <a:cubicBezTo>
                    <a:pt x="4804506" y="1712263"/>
                    <a:pt x="4818593" y="1637956"/>
                    <a:pt x="4826512" y="1564478"/>
                  </a:cubicBezTo>
                  <a:cubicBezTo>
                    <a:pt x="4834154" y="1490722"/>
                    <a:pt x="4835812" y="1416784"/>
                    <a:pt x="4834247" y="1343582"/>
                  </a:cubicBezTo>
                  <a:cubicBezTo>
                    <a:pt x="4831944" y="1270288"/>
                    <a:pt x="4826972" y="1197638"/>
                    <a:pt x="4819882" y="1125541"/>
                  </a:cubicBezTo>
                  <a:cubicBezTo>
                    <a:pt x="4812792" y="1053444"/>
                    <a:pt x="4802019" y="981714"/>
                    <a:pt x="4786918" y="910907"/>
                  </a:cubicBezTo>
                  <a:cubicBezTo>
                    <a:pt x="4772001" y="840007"/>
                    <a:pt x="4754230" y="769935"/>
                    <a:pt x="4735354" y="700048"/>
                  </a:cubicBezTo>
                  <a:cubicBezTo>
                    <a:pt x="4697603" y="560365"/>
                    <a:pt x="4653220" y="421051"/>
                    <a:pt x="4595028" y="285972"/>
                  </a:cubicBezTo>
                  <a:cubicBezTo>
                    <a:pt x="4565931" y="218433"/>
                    <a:pt x="4534072" y="151815"/>
                    <a:pt x="4499577" y="86313"/>
                  </a:cubicBezTo>
                  <a:lnTo>
                    <a:pt x="4449808" y="0"/>
                  </a:lnTo>
                  <a:lnTo>
                    <a:pt x="4876728" y="0"/>
                  </a:lnTo>
                  <a:lnTo>
                    <a:pt x="4945109" y="122534"/>
                  </a:lnTo>
                  <a:cubicBezTo>
                    <a:pt x="4982860" y="198498"/>
                    <a:pt x="5017022" y="276581"/>
                    <a:pt x="5047868" y="356228"/>
                  </a:cubicBezTo>
                  <a:cubicBezTo>
                    <a:pt x="5055418" y="376209"/>
                    <a:pt x="5063244" y="396097"/>
                    <a:pt x="5070058" y="416355"/>
                  </a:cubicBezTo>
                  <a:lnTo>
                    <a:pt x="5090408" y="477311"/>
                  </a:lnTo>
                  <a:lnTo>
                    <a:pt x="5108455" y="539096"/>
                  </a:lnTo>
                  <a:cubicBezTo>
                    <a:pt x="5114348" y="559721"/>
                    <a:pt x="5119136" y="580715"/>
                    <a:pt x="5124292" y="601524"/>
                  </a:cubicBezTo>
                  <a:cubicBezTo>
                    <a:pt x="5163702" y="768923"/>
                    <a:pt x="5177698" y="942490"/>
                    <a:pt x="5173278" y="1114583"/>
                  </a:cubicBezTo>
                  <a:cubicBezTo>
                    <a:pt x="5170976" y="1200677"/>
                    <a:pt x="5161860" y="1286585"/>
                    <a:pt x="5145931" y="1371021"/>
                  </a:cubicBezTo>
                  <a:cubicBezTo>
                    <a:pt x="5129909" y="1455457"/>
                    <a:pt x="5107718" y="1538328"/>
                    <a:pt x="5082213" y="1619356"/>
                  </a:cubicBezTo>
                  <a:cubicBezTo>
                    <a:pt x="5056800" y="1700569"/>
                    <a:pt x="5029544" y="1779572"/>
                    <a:pt x="4997316" y="1859404"/>
                  </a:cubicBezTo>
                  <a:cubicBezTo>
                    <a:pt x="4981204" y="1899274"/>
                    <a:pt x="4963708" y="1939143"/>
                    <a:pt x="4943912" y="1978737"/>
                  </a:cubicBezTo>
                  <a:cubicBezTo>
                    <a:pt x="4923746" y="2018146"/>
                    <a:pt x="4901464" y="2057372"/>
                    <a:pt x="4875222" y="2094940"/>
                  </a:cubicBezTo>
                  <a:cubicBezTo>
                    <a:pt x="4849348" y="2132691"/>
                    <a:pt x="4819790" y="2168879"/>
                    <a:pt x="4787286" y="2202210"/>
                  </a:cubicBezTo>
                  <a:cubicBezTo>
                    <a:pt x="4770989" y="2218785"/>
                    <a:pt x="4754046" y="2234714"/>
                    <a:pt x="4736644" y="2249815"/>
                  </a:cubicBezTo>
                  <a:cubicBezTo>
                    <a:pt x="4719240" y="2264824"/>
                    <a:pt x="4701285" y="2278912"/>
                    <a:pt x="4683238" y="2292447"/>
                  </a:cubicBezTo>
                  <a:cubicBezTo>
                    <a:pt x="4610681" y="2346405"/>
                    <a:pt x="4537202" y="2386828"/>
                    <a:pt x="4470262" y="2426789"/>
                  </a:cubicBezTo>
                  <a:cubicBezTo>
                    <a:pt x="4402953" y="2466382"/>
                    <a:pt x="4340892" y="2505700"/>
                    <a:pt x="4283066" y="2549069"/>
                  </a:cubicBezTo>
                  <a:cubicBezTo>
                    <a:pt x="4253970" y="2570523"/>
                    <a:pt x="4226163" y="2593267"/>
                    <a:pt x="4199183" y="2616930"/>
                  </a:cubicBezTo>
                  <a:cubicBezTo>
                    <a:pt x="4172021" y="2640319"/>
                    <a:pt x="4145871" y="2665087"/>
                    <a:pt x="4120364" y="2690501"/>
                  </a:cubicBezTo>
                  <a:cubicBezTo>
                    <a:pt x="4107474" y="2703392"/>
                    <a:pt x="4095412" y="2716006"/>
                    <a:pt x="4082336" y="2729819"/>
                  </a:cubicBezTo>
                  <a:lnTo>
                    <a:pt x="4043203" y="2771715"/>
                  </a:lnTo>
                  <a:lnTo>
                    <a:pt x="3964753" y="2856794"/>
                  </a:lnTo>
                  <a:cubicBezTo>
                    <a:pt x="3911992" y="2913790"/>
                    <a:pt x="3857574" y="2970603"/>
                    <a:pt x="3802510" y="3028152"/>
                  </a:cubicBezTo>
                  <a:cubicBezTo>
                    <a:pt x="3774980" y="3056880"/>
                    <a:pt x="3746896" y="3085517"/>
                    <a:pt x="3718628" y="3114245"/>
                  </a:cubicBezTo>
                  <a:cubicBezTo>
                    <a:pt x="3690175" y="3142789"/>
                    <a:pt x="3661263" y="3171149"/>
                    <a:pt x="3631890" y="3199417"/>
                  </a:cubicBezTo>
                  <a:cubicBezTo>
                    <a:pt x="3573236" y="3255954"/>
                    <a:pt x="3511636" y="3310924"/>
                    <a:pt x="3446812" y="3363224"/>
                  </a:cubicBezTo>
                  <a:cubicBezTo>
                    <a:pt x="3382082" y="3415524"/>
                    <a:pt x="3313484" y="3464694"/>
                    <a:pt x="3240927" y="3508616"/>
                  </a:cubicBezTo>
                  <a:cubicBezTo>
                    <a:pt x="3168369" y="3552444"/>
                    <a:pt x="3091484" y="3590565"/>
                    <a:pt x="3011284" y="3620399"/>
                  </a:cubicBezTo>
                  <a:cubicBezTo>
                    <a:pt x="2931083" y="3650324"/>
                    <a:pt x="2847753" y="3671870"/>
                    <a:pt x="2763501" y="3684208"/>
                  </a:cubicBezTo>
                  <a:cubicBezTo>
                    <a:pt x="2721330" y="3690193"/>
                    <a:pt x="2679066" y="3694429"/>
                    <a:pt x="2636710" y="3695994"/>
                  </a:cubicBezTo>
                  <a:lnTo>
                    <a:pt x="2605035" y="3697008"/>
                  </a:lnTo>
                  <a:lnTo>
                    <a:pt x="2573360" y="3697191"/>
                  </a:lnTo>
                  <a:lnTo>
                    <a:pt x="2511852" y="3695810"/>
                  </a:lnTo>
                  <a:cubicBezTo>
                    <a:pt x="2184330" y="3685037"/>
                    <a:pt x="1858557" y="3613861"/>
                    <a:pt x="1554976" y="3483386"/>
                  </a:cubicBezTo>
                  <a:cubicBezTo>
                    <a:pt x="1479195" y="3450606"/>
                    <a:pt x="1404704" y="3414327"/>
                    <a:pt x="1332515" y="3373997"/>
                  </a:cubicBezTo>
                  <a:cubicBezTo>
                    <a:pt x="1260050" y="3333943"/>
                    <a:pt x="1189794" y="3289838"/>
                    <a:pt x="1121840" y="3242233"/>
                  </a:cubicBezTo>
                  <a:cubicBezTo>
                    <a:pt x="986117" y="3147025"/>
                    <a:pt x="859417" y="3038557"/>
                    <a:pt x="742662" y="2920052"/>
                  </a:cubicBezTo>
                  <a:cubicBezTo>
                    <a:pt x="626000" y="2801823"/>
                    <a:pt x="518821" y="2670797"/>
                    <a:pt x="426282" y="2530745"/>
                  </a:cubicBezTo>
                  <a:cubicBezTo>
                    <a:pt x="333652" y="2390418"/>
                    <a:pt x="254741" y="2240700"/>
                    <a:pt x="190562" y="2084350"/>
                  </a:cubicBezTo>
                  <a:cubicBezTo>
                    <a:pt x="126292" y="1928094"/>
                    <a:pt x="77858" y="1764932"/>
                    <a:pt x="45078" y="1598454"/>
                  </a:cubicBezTo>
                  <a:cubicBezTo>
                    <a:pt x="28504" y="1515216"/>
                    <a:pt x="16903" y="1430964"/>
                    <a:pt x="9077" y="1346437"/>
                  </a:cubicBezTo>
                  <a:cubicBezTo>
                    <a:pt x="2262" y="1261817"/>
                    <a:pt x="-1421" y="1176828"/>
                    <a:pt x="513" y="1091933"/>
                  </a:cubicBezTo>
                  <a:cubicBezTo>
                    <a:pt x="1986" y="1007036"/>
                    <a:pt x="8063" y="922232"/>
                    <a:pt x="18468" y="838073"/>
                  </a:cubicBezTo>
                  <a:cubicBezTo>
                    <a:pt x="28689" y="753822"/>
                    <a:pt x="43237" y="670215"/>
                    <a:pt x="61652" y="587528"/>
                  </a:cubicBezTo>
                  <a:cubicBezTo>
                    <a:pt x="98300" y="422156"/>
                    <a:pt x="149679" y="260283"/>
                    <a:pt x="214870" y="104487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B6160BCB-9856-41AA-A8B4-C000F9D31D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62599" y="-1438"/>
              <a:ext cx="5207741" cy="3738815"/>
            </a:xfrm>
            <a:custGeom>
              <a:avLst/>
              <a:gdLst>
                <a:gd name="connsiteX0" fmla="*/ 244572 w 5207741"/>
                <a:gd name="connsiteY0" fmla="*/ 0 h 3738815"/>
                <a:gd name="connsiteX1" fmla="*/ 762601 w 5207741"/>
                <a:gd name="connsiteY1" fmla="*/ 0 h 3738815"/>
                <a:gd name="connsiteX2" fmla="*/ 717282 w 5207741"/>
                <a:gd name="connsiteY2" fmla="*/ 76130 h 3738815"/>
                <a:gd name="connsiteX3" fmla="*/ 628158 w 5207741"/>
                <a:gd name="connsiteY3" fmla="*/ 264800 h 3738815"/>
                <a:gd name="connsiteX4" fmla="*/ 460483 w 5207741"/>
                <a:gd name="connsiteY4" fmla="*/ 1110997 h 3738815"/>
                <a:gd name="connsiteX5" fmla="*/ 599705 w 5207741"/>
                <a:gd name="connsiteY5" fmla="*/ 1885190 h 3738815"/>
                <a:gd name="connsiteX6" fmla="*/ 982566 w 5207741"/>
                <a:gd name="connsiteY6" fmla="*/ 2534986 h 3738815"/>
                <a:gd name="connsiteX7" fmla="*/ 1690186 w 5207741"/>
                <a:gd name="connsiteY7" fmla="*/ 3078339 h 3738815"/>
                <a:gd name="connsiteX8" fmla="*/ 2582147 w 5207741"/>
                <a:gd name="connsiteY8" fmla="*/ 3278517 h 3738815"/>
                <a:gd name="connsiteX9" fmla="*/ 3046773 w 5207741"/>
                <a:gd name="connsiteY9" fmla="*/ 3124195 h 3738815"/>
                <a:gd name="connsiteX10" fmla="*/ 3534327 w 5207741"/>
                <a:gd name="connsiteY10" fmla="*/ 2653491 h 3738815"/>
                <a:gd name="connsiteX11" fmla="*/ 3788371 w 5207741"/>
                <a:gd name="connsiteY11" fmla="*/ 2381860 h 3738815"/>
                <a:gd name="connsiteX12" fmla="*/ 4381538 w 5207741"/>
                <a:gd name="connsiteY12" fmla="*/ 1954710 h 3738815"/>
                <a:gd name="connsiteX13" fmla="*/ 4572876 w 5207741"/>
                <a:gd name="connsiteY13" fmla="*/ 1832613 h 3738815"/>
                <a:gd name="connsiteX14" fmla="*/ 4687698 w 5207741"/>
                <a:gd name="connsiteY14" fmla="*/ 1584555 h 3738815"/>
                <a:gd name="connsiteX15" fmla="*/ 4694328 w 5207741"/>
                <a:gd name="connsiteY15" fmla="*/ 722704 h 3738815"/>
                <a:gd name="connsiteX16" fmla="*/ 4427822 w 5207741"/>
                <a:gd name="connsiteY16" fmla="*/ 101669 h 3738815"/>
                <a:gd name="connsiteX17" fmla="*/ 4357980 w 5207741"/>
                <a:gd name="connsiteY17" fmla="*/ 0 h 3738815"/>
                <a:gd name="connsiteX18" fmla="*/ 4900539 w 5207741"/>
                <a:gd name="connsiteY18" fmla="*/ 0 h 3738815"/>
                <a:gd name="connsiteX19" fmla="*/ 5023799 w 5207741"/>
                <a:gd name="connsiteY19" fmla="*/ 256448 h 3738815"/>
                <a:gd name="connsiteX20" fmla="*/ 5131054 w 5207741"/>
                <a:gd name="connsiteY20" fmla="*/ 1708493 h 3738815"/>
                <a:gd name="connsiteX21" fmla="*/ 4116721 w 5207741"/>
                <a:gd name="connsiteY21" fmla="*/ 2704502 h 3738815"/>
                <a:gd name="connsiteX22" fmla="*/ 2582056 w 5207741"/>
                <a:gd name="connsiteY22" fmla="*/ 3738815 h 3738815"/>
                <a:gd name="connsiteX23" fmla="*/ 632301 w 5207741"/>
                <a:gd name="connsiteY23" fmla="*/ 2833780 h 3738815"/>
                <a:gd name="connsiteX24" fmla="*/ 0 w 5207741"/>
                <a:gd name="connsiteY24" fmla="*/ 1110906 h 3738815"/>
                <a:gd name="connsiteX25" fmla="*/ 202913 w 5207741"/>
                <a:gd name="connsiteY25" fmla="*/ 88013 h 3738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207741" h="3738815">
                  <a:moveTo>
                    <a:pt x="244572" y="0"/>
                  </a:moveTo>
                  <a:lnTo>
                    <a:pt x="762601" y="0"/>
                  </a:lnTo>
                  <a:lnTo>
                    <a:pt x="717282" y="76130"/>
                  </a:lnTo>
                  <a:cubicBezTo>
                    <a:pt x="684728" y="137306"/>
                    <a:pt x="654998" y="200230"/>
                    <a:pt x="628158" y="264800"/>
                  </a:cubicBezTo>
                  <a:cubicBezTo>
                    <a:pt x="516927" y="532471"/>
                    <a:pt x="460483" y="817176"/>
                    <a:pt x="460483" y="1110997"/>
                  </a:cubicBezTo>
                  <a:cubicBezTo>
                    <a:pt x="460483" y="1378024"/>
                    <a:pt x="507351" y="1638514"/>
                    <a:pt x="599705" y="1885190"/>
                  </a:cubicBezTo>
                  <a:cubicBezTo>
                    <a:pt x="688836" y="2123213"/>
                    <a:pt x="817654" y="2341899"/>
                    <a:pt x="982566" y="2534986"/>
                  </a:cubicBezTo>
                  <a:cubicBezTo>
                    <a:pt x="1177587" y="2763432"/>
                    <a:pt x="1422331" y="2951271"/>
                    <a:pt x="1690186" y="3078339"/>
                  </a:cubicBezTo>
                  <a:cubicBezTo>
                    <a:pt x="1970289" y="3211208"/>
                    <a:pt x="2270370" y="3278517"/>
                    <a:pt x="2582147" y="3278517"/>
                  </a:cubicBezTo>
                  <a:cubicBezTo>
                    <a:pt x="2751940" y="3278517"/>
                    <a:pt x="2895213" y="3230912"/>
                    <a:pt x="3046773" y="3124195"/>
                  </a:cubicBezTo>
                  <a:cubicBezTo>
                    <a:pt x="3210120" y="3009188"/>
                    <a:pt x="3367573" y="2836358"/>
                    <a:pt x="3534327" y="2653491"/>
                  </a:cubicBezTo>
                  <a:cubicBezTo>
                    <a:pt x="3615264" y="2564727"/>
                    <a:pt x="3698871" y="2472925"/>
                    <a:pt x="3788371" y="2381860"/>
                  </a:cubicBezTo>
                  <a:cubicBezTo>
                    <a:pt x="4015803" y="2150375"/>
                    <a:pt x="4227214" y="2037303"/>
                    <a:pt x="4381538" y="1954710"/>
                  </a:cubicBezTo>
                  <a:cubicBezTo>
                    <a:pt x="4479325" y="1902317"/>
                    <a:pt x="4536506" y="1870826"/>
                    <a:pt x="4572876" y="1832613"/>
                  </a:cubicBezTo>
                  <a:cubicBezTo>
                    <a:pt x="4615601" y="1787772"/>
                    <a:pt x="4654274" y="1704257"/>
                    <a:pt x="4687698" y="1584555"/>
                  </a:cubicBezTo>
                  <a:cubicBezTo>
                    <a:pt x="4765044" y="1307676"/>
                    <a:pt x="4767254" y="1017723"/>
                    <a:pt x="4694328" y="722704"/>
                  </a:cubicBezTo>
                  <a:cubicBezTo>
                    <a:pt x="4642396" y="512766"/>
                    <a:pt x="4551463" y="301482"/>
                    <a:pt x="4427822" y="101669"/>
                  </a:cubicBezTo>
                  <a:lnTo>
                    <a:pt x="4357980" y="0"/>
                  </a:lnTo>
                  <a:lnTo>
                    <a:pt x="4900539" y="0"/>
                  </a:lnTo>
                  <a:lnTo>
                    <a:pt x="5023799" y="256448"/>
                  </a:lnTo>
                  <a:cubicBezTo>
                    <a:pt x="5212139" y="710891"/>
                    <a:pt x="5269776" y="1212048"/>
                    <a:pt x="5131054" y="1708493"/>
                  </a:cubicBezTo>
                  <a:cubicBezTo>
                    <a:pt x="4936032" y="2406445"/>
                    <a:pt x="4583926" y="2228919"/>
                    <a:pt x="4116721" y="2704502"/>
                  </a:cubicBezTo>
                  <a:cubicBezTo>
                    <a:pt x="3649425" y="3180085"/>
                    <a:pt x="3295108" y="3738815"/>
                    <a:pt x="2582056" y="3738815"/>
                  </a:cubicBezTo>
                  <a:cubicBezTo>
                    <a:pt x="1803627" y="3738815"/>
                    <a:pt x="1105674" y="3388274"/>
                    <a:pt x="632301" y="2833780"/>
                  </a:cubicBezTo>
                  <a:cubicBezTo>
                    <a:pt x="238483" y="2372468"/>
                    <a:pt x="0" y="1770001"/>
                    <a:pt x="0" y="1110906"/>
                  </a:cubicBezTo>
                  <a:cubicBezTo>
                    <a:pt x="0" y="748072"/>
                    <a:pt x="72253" y="402411"/>
                    <a:pt x="202913" y="88013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6BE7FD8-DDBE-4757-AEA0-50DEA9A49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62599" y="-1438"/>
              <a:ext cx="5207741" cy="3738815"/>
            </a:xfrm>
            <a:custGeom>
              <a:avLst/>
              <a:gdLst>
                <a:gd name="connsiteX0" fmla="*/ 244572 w 5207741"/>
                <a:gd name="connsiteY0" fmla="*/ 0 h 3738815"/>
                <a:gd name="connsiteX1" fmla="*/ 869557 w 5207741"/>
                <a:gd name="connsiteY1" fmla="*/ 0 h 3738815"/>
                <a:gd name="connsiteX2" fmla="*/ 798472 w 5207741"/>
                <a:gd name="connsiteY2" fmla="*/ 119401 h 3738815"/>
                <a:gd name="connsiteX3" fmla="*/ 713145 w 5207741"/>
                <a:gd name="connsiteY3" fmla="*/ 300066 h 3738815"/>
                <a:gd name="connsiteX4" fmla="*/ 552561 w 5207741"/>
                <a:gd name="connsiteY4" fmla="*/ 1110906 h 3738815"/>
                <a:gd name="connsiteX5" fmla="*/ 685890 w 5207741"/>
                <a:gd name="connsiteY5" fmla="*/ 1852779 h 3738815"/>
                <a:gd name="connsiteX6" fmla="*/ 1052546 w 5207741"/>
                <a:gd name="connsiteY6" fmla="*/ 2475043 h 3738815"/>
                <a:gd name="connsiteX7" fmla="*/ 1729596 w 5207741"/>
                <a:gd name="connsiteY7" fmla="*/ 2995009 h 3738815"/>
                <a:gd name="connsiteX8" fmla="*/ 2582147 w 5207741"/>
                <a:gd name="connsiteY8" fmla="*/ 3186347 h 3738815"/>
                <a:gd name="connsiteX9" fmla="*/ 3466281 w 5207741"/>
                <a:gd name="connsiteY9" fmla="*/ 2591430 h 3738815"/>
                <a:gd name="connsiteX10" fmla="*/ 3722720 w 5207741"/>
                <a:gd name="connsiteY10" fmla="*/ 2317314 h 3738815"/>
                <a:gd name="connsiteX11" fmla="*/ 4338077 w 5207741"/>
                <a:gd name="connsiteY11" fmla="*/ 1873497 h 3738815"/>
                <a:gd name="connsiteX12" fmla="*/ 4506212 w 5207741"/>
                <a:gd name="connsiteY12" fmla="*/ 1769080 h 3738815"/>
                <a:gd name="connsiteX13" fmla="*/ 4599026 w 5207741"/>
                <a:gd name="connsiteY13" fmla="*/ 1559787 h 3738815"/>
                <a:gd name="connsiteX14" fmla="*/ 4605012 w 5207741"/>
                <a:gd name="connsiteY14" fmla="*/ 744803 h 3738815"/>
                <a:gd name="connsiteX15" fmla="*/ 4349253 w 5207741"/>
                <a:gd name="connsiteY15" fmla="*/ 149548 h 3738815"/>
                <a:gd name="connsiteX16" fmla="*/ 4246488 w 5207741"/>
                <a:gd name="connsiteY16" fmla="*/ 0 h 3738815"/>
                <a:gd name="connsiteX17" fmla="*/ 4900539 w 5207741"/>
                <a:gd name="connsiteY17" fmla="*/ 0 h 3738815"/>
                <a:gd name="connsiteX18" fmla="*/ 5023799 w 5207741"/>
                <a:gd name="connsiteY18" fmla="*/ 256448 h 3738815"/>
                <a:gd name="connsiteX19" fmla="*/ 5131054 w 5207741"/>
                <a:gd name="connsiteY19" fmla="*/ 1708493 h 3738815"/>
                <a:gd name="connsiteX20" fmla="*/ 4116721 w 5207741"/>
                <a:gd name="connsiteY20" fmla="*/ 2704502 h 3738815"/>
                <a:gd name="connsiteX21" fmla="*/ 2582056 w 5207741"/>
                <a:gd name="connsiteY21" fmla="*/ 3738815 h 3738815"/>
                <a:gd name="connsiteX22" fmla="*/ 632301 w 5207741"/>
                <a:gd name="connsiteY22" fmla="*/ 2833780 h 3738815"/>
                <a:gd name="connsiteX23" fmla="*/ 0 w 5207741"/>
                <a:gd name="connsiteY23" fmla="*/ 1110906 h 3738815"/>
                <a:gd name="connsiteX24" fmla="*/ 202913 w 5207741"/>
                <a:gd name="connsiteY24" fmla="*/ 88013 h 3738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207741" h="3738815">
                  <a:moveTo>
                    <a:pt x="244572" y="0"/>
                  </a:moveTo>
                  <a:lnTo>
                    <a:pt x="869557" y="0"/>
                  </a:lnTo>
                  <a:lnTo>
                    <a:pt x="798472" y="119401"/>
                  </a:lnTo>
                  <a:cubicBezTo>
                    <a:pt x="767299" y="177982"/>
                    <a:pt x="738835" y="238236"/>
                    <a:pt x="713145" y="300066"/>
                  </a:cubicBezTo>
                  <a:cubicBezTo>
                    <a:pt x="606611" y="556503"/>
                    <a:pt x="552561" y="829331"/>
                    <a:pt x="552561" y="1110906"/>
                  </a:cubicBezTo>
                  <a:cubicBezTo>
                    <a:pt x="552561" y="1366883"/>
                    <a:pt x="597403" y="1616415"/>
                    <a:pt x="685890" y="1852779"/>
                  </a:cubicBezTo>
                  <a:cubicBezTo>
                    <a:pt x="771247" y="2080764"/>
                    <a:pt x="894631" y="2290058"/>
                    <a:pt x="1052546" y="2475043"/>
                  </a:cubicBezTo>
                  <a:cubicBezTo>
                    <a:pt x="1239188" y="2693729"/>
                    <a:pt x="1473342" y="2873466"/>
                    <a:pt x="1729596" y="2995009"/>
                  </a:cubicBezTo>
                  <a:cubicBezTo>
                    <a:pt x="1997267" y="3121985"/>
                    <a:pt x="2284091" y="3186347"/>
                    <a:pt x="2582147" y="3186347"/>
                  </a:cubicBezTo>
                  <a:cubicBezTo>
                    <a:pt x="2908748" y="3186347"/>
                    <a:pt x="3109939" y="2982394"/>
                    <a:pt x="3466281" y="2591430"/>
                  </a:cubicBezTo>
                  <a:cubicBezTo>
                    <a:pt x="3547771" y="2502022"/>
                    <a:pt x="3632022" y="2409575"/>
                    <a:pt x="3722720" y="2317314"/>
                  </a:cubicBezTo>
                  <a:cubicBezTo>
                    <a:pt x="3959913" y="2075884"/>
                    <a:pt x="4178506" y="1958853"/>
                    <a:pt x="4338077" y="1873497"/>
                  </a:cubicBezTo>
                  <a:cubicBezTo>
                    <a:pt x="4416344" y="1831509"/>
                    <a:pt x="4478220" y="1798453"/>
                    <a:pt x="4506212" y="1769080"/>
                  </a:cubicBezTo>
                  <a:cubicBezTo>
                    <a:pt x="4537518" y="1736208"/>
                    <a:pt x="4570483" y="1661901"/>
                    <a:pt x="4599026" y="1559787"/>
                  </a:cubicBezTo>
                  <a:cubicBezTo>
                    <a:pt x="4672136" y="1298377"/>
                    <a:pt x="4674070" y="1024169"/>
                    <a:pt x="4605012" y="744803"/>
                  </a:cubicBezTo>
                  <a:cubicBezTo>
                    <a:pt x="4555290" y="543912"/>
                    <a:pt x="4468017" y="341363"/>
                    <a:pt x="4349253" y="149548"/>
                  </a:cubicBezTo>
                  <a:lnTo>
                    <a:pt x="4246488" y="0"/>
                  </a:lnTo>
                  <a:lnTo>
                    <a:pt x="4900539" y="0"/>
                  </a:lnTo>
                  <a:lnTo>
                    <a:pt x="5023799" y="256448"/>
                  </a:lnTo>
                  <a:cubicBezTo>
                    <a:pt x="5212139" y="710891"/>
                    <a:pt x="5269776" y="1212048"/>
                    <a:pt x="5131054" y="1708493"/>
                  </a:cubicBezTo>
                  <a:cubicBezTo>
                    <a:pt x="4936032" y="2406445"/>
                    <a:pt x="4583926" y="2228919"/>
                    <a:pt x="4116721" y="2704502"/>
                  </a:cubicBezTo>
                  <a:cubicBezTo>
                    <a:pt x="3649425" y="3180085"/>
                    <a:pt x="3295108" y="3738815"/>
                    <a:pt x="2582056" y="3738815"/>
                  </a:cubicBezTo>
                  <a:cubicBezTo>
                    <a:pt x="1803627" y="3738815"/>
                    <a:pt x="1105674" y="3388274"/>
                    <a:pt x="632301" y="2833780"/>
                  </a:cubicBezTo>
                  <a:cubicBezTo>
                    <a:pt x="238483" y="2372468"/>
                    <a:pt x="0" y="1770001"/>
                    <a:pt x="0" y="1110906"/>
                  </a:cubicBezTo>
                  <a:cubicBezTo>
                    <a:pt x="0" y="748072"/>
                    <a:pt x="72253" y="402411"/>
                    <a:pt x="202913" y="88013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 useBgFill="1">
          <p:nvSpPr>
            <p:cNvPr id="27" name="Freeform: Shape 26">
              <a:extLst>
                <a:ext uri="{FF2B5EF4-FFF2-40B4-BE49-F238E27FC236}">
                  <a16:creationId xmlns:a16="http://schemas.microsoft.com/office/drawing/2014/main" id="{E9FC4450-C88E-4D5D-99DD-0A34BCFC98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605815" y="-1438"/>
              <a:ext cx="5699636" cy="3920553"/>
            </a:xfrm>
            <a:custGeom>
              <a:avLst/>
              <a:gdLst>
                <a:gd name="connsiteX0" fmla="*/ 236526 w 5699636"/>
                <a:gd name="connsiteY0" fmla="*/ 0 h 3920553"/>
                <a:gd name="connsiteX1" fmla="*/ 639747 w 5699636"/>
                <a:gd name="connsiteY1" fmla="*/ 0 h 3920553"/>
                <a:gd name="connsiteX2" fmla="*/ 591602 w 5699636"/>
                <a:gd name="connsiteY2" fmla="*/ 108703 h 3920553"/>
                <a:gd name="connsiteX3" fmla="*/ 459286 w 5699636"/>
                <a:gd name="connsiteY3" fmla="*/ 562740 h 3920553"/>
                <a:gd name="connsiteX4" fmla="*/ 413892 w 5699636"/>
                <a:gd name="connsiteY4" fmla="*/ 1032063 h 3920553"/>
                <a:gd name="connsiteX5" fmla="*/ 453025 w 5699636"/>
                <a:gd name="connsiteY5" fmla="*/ 1501385 h 3920553"/>
                <a:gd name="connsiteX6" fmla="*/ 578251 w 5699636"/>
                <a:gd name="connsiteY6" fmla="*/ 1955698 h 3920553"/>
                <a:gd name="connsiteX7" fmla="*/ 1074276 w 5699636"/>
                <a:gd name="connsiteY7" fmla="*/ 2759357 h 3920553"/>
                <a:gd name="connsiteX8" fmla="*/ 1843958 w 5699636"/>
                <a:gd name="connsiteY8" fmla="*/ 3325729 h 3920553"/>
                <a:gd name="connsiteX9" fmla="*/ 1898743 w 5699636"/>
                <a:gd name="connsiteY9" fmla="*/ 3351419 h 3920553"/>
                <a:gd name="connsiteX10" fmla="*/ 1926183 w 5699636"/>
                <a:gd name="connsiteY10" fmla="*/ 3364309 h 3920553"/>
                <a:gd name="connsiteX11" fmla="*/ 1954267 w 5699636"/>
                <a:gd name="connsiteY11" fmla="*/ 3375727 h 3920553"/>
                <a:gd name="connsiteX12" fmla="*/ 2010435 w 5699636"/>
                <a:gd name="connsiteY12" fmla="*/ 3398655 h 3920553"/>
                <a:gd name="connsiteX13" fmla="*/ 2066970 w 5699636"/>
                <a:gd name="connsiteY13" fmla="*/ 3420569 h 3920553"/>
                <a:gd name="connsiteX14" fmla="*/ 2181884 w 5699636"/>
                <a:gd name="connsiteY14" fmla="*/ 3460439 h 3920553"/>
                <a:gd name="connsiteX15" fmla="*/ 2298915 w 5699636"/>
                <a:gd name="connsiteY15" fmla="*/ 3494600 h 3920553"/>
                <a:gd name="connsiteX16" fmla="*/ 2782326 w 5699636"/>
                <a:gd name="connsiteY16" fmla="*/ 3572314 h 3920553"/>
                <a:gd name="connsiteX17" fmla="*/ 2843833 w 5699636"/>
                <a:gd name="connsiteY17" fmla="*/ 3576274 h 3920553"/>
                <a:gd name="connsiteX18" fmla="*/ 2903961 w 5699636"/>
                <a:gd name="connsiteY18" fmla="*/ 3577194 h 3920553"/>
                <a:gd name="connsiteX19" fmla="*/ 2963904 w 5699636"/>
                <a:gd name="connsiteY19" fmla="*/ 3575261 h 3920553"/>
                <a:gd name="connsiteX20" fmla="*/ 3023662 w 5699636"/>
                <a:gd name="connsiteY20" fmla="*/ 3570380 h 3920553"/>
                <a:gd name="connsiteX21" fmla="*/ 3083053 w 5699636"/>
                <a:gd name="connsiteY21" fmla="*/ 3562462 h 3920553"/>
                <a:gd name="connsiteX22" fmla="*/ 3141983 w 5699636"/>
                <a:gd name="connsiteY22" fmla="*/ 3551320 h 3920553"/>
                <a:gd name="connsiteX23" fmla="*/ 3200176 w 5699636"/>
                <a:gd name="connsiteY23" fmla="*/ 3536680 h 3920553"/>
                <a:gd name="connsiteX24" fmla="*/ 3257633 w 5699636"/>
                <a:gd name="connsiteY24" fmla="*/ 3518909 h 3920553"/>
                <a:gd name="connsiteX25" fmla="*/ 3477516 w 5699636"/>
                <a:gd name="connsiteY25" fmla="*/ 3418175 h 3920553"/>
                <a:gd name="connsiteX26" fmla="*/ 3678982 w 5699636"/>
                <a:gd name="connsiteY26" fmla="*/ 3278585 h 3920553"/>
                <a:gd name="connsiteX27" fmla="*/ 3863784 w 5699636"/>
                <a:gd name="connsiteY27" fmla="*/ 3113397 h 3920553"/>
                <a:gd name="connsiteX28" fmla="*/ 3951994 w 5699636"/>
                <a:gd name="connsiteY28" fmla="*/ 3025185 h 3920553"/>
                <a:gd name="connsiteX29" fmla="*/ 4038271 w 5699636"/>
                <a:gd name="connsiteY29" fmla="*/ 2934489 h 3920553"/>
                <a:gd name="connsiteX30" fmla="*/ 4209537 w 5699636"/>
                <a:gd name="connsiteY30" fmla="*/ 2750241 h 3920553"/>
                <a:gd name="connsiteX31" fmla="*/ 4295998 w 5699636"/>
                <a:gd name="connsiteY31" fmla="*/ 2657978 h 3920553"/>
                <a:gd name="connsiteX32" fmla="*/ 4385130 w 5699636"/>
                <a:gd name="connsiteY32" fmla="*/ 2566728 h 3920553"/>
                <a:gd name="connsiteX33" fmla="*/ 4802060 w 5699636"/>
                <a:gd name="connsiteY33" fmla="*/ 2262318 h 3920553"/>
                <a:gd name="connsiteX34" fmla="*/ 5011721 w 5699636"/>
                <a:gd name="connsiteY34" fmla="*/ 2133685 h 3920553"/>
                <a:gd name="connsiteX35" fmla="*/ 5169267 w 5699636"/>
                <a:gd name="connsiteY35" fmla="*/ 1971075 h 3920553"/>
                <a:gd name="connsiteX36" fmla="*/ 5267146 w 5699636"/>
                <a:gd name="connsiteY36" fmla="*/ 1764268 h 3920553"/>
                <a:gd name="connsiteX37" fmla="*/ 5325432 w 5699636"/>
                <a:gd name="connsiteY37" fmla="*/ 1534533 h 3920553"/>
                <a:gd name="connsiteX38" fmla="*/ 5335468 w 5699636"/>
                <a:gd name="connsiteY38" fmla="*/ 1475879 h 3920553"/>
                <a:gd name="connsiteX39" fmla="*/ 5343939 w 5699636"/>
                <a:gd name="connsiteY39" fmla="*/ 1417133 h 3920553"/>
                <a:gd name="connsiteX40" fmla="*/ 5350293 w 5699636"/>
                <a:gd name="connsiteY40" fmla="*/ 1358203 h 3920553"/>
                <a:gd name="connsiteX41" fmla="*/ 5354896 w 5699636"/>
                <a:gd name="connsiteY41" fmla="*/ 1299089 h 3920553"/>
                <a:gd name="connsiteX42" fmla="*/ 5357476 w 5699636"/>
                <a:gd name="connsiteY42" fmla="*/ 1062816 h 3920553"/>
                <a:gd name="connsiteX43" fmla="*/ 5353884 w 5699636"/>
                <a:gd name="connsiteY43" fmla="*/ 1003886 h 3920553"/>
                <a:gd name="connsiteX44" fmla="*/ 5348452 w 5699636"/>
                <a:gd name="connsiteY44" fmla="*/ 945141 h 3920553"/>
                <a:gd name="connsiteX45" fmla="*/ 5341730 w 5699636"/>
                <a:gd name="connsiteY45" fmla="*/ 886486 h 3920553"/>
                <a:gd name="connsiteX46" fmla="*/ 5333442 w 5699636"/>
                <a:gd name="connsiteY46" fmla="*/ 828017 h 3920553"/>
                <a:gd name="connsiteX47" fmla="*/ 5285194 w 5699636"/>
                <a:gd name="connsiteY47" fmla="*/ 596624 h 3920553"/>
                <a:gd name="connsiteX48" fmla="*/ 5122400 w 5699636"/>
                <a:gd name="connsiteY48" fmla="*/ 150414 h 3920553"/>
                <a:gd name="connsiteX49" fmla="*/ 5044359 w 5699636"/>
                <a:gd name="connsiteY49" fmla="*/ 0 h 3920553"/>
                <a:gd name="connsiteX50" fmla="*/ 5463111 w 5699636"/>
                <a:gd name="connsiteY50" fmla="*/ 0 h 3920553"/>
                <a:gd name="connsiteX51" fmla="*/ 5475681 w 5699636"/>
                <a:gd name="connsiteY51" fmla="*/ 25671 h 3920553"/>
                <a:gd name="connsiteX52" fmla="*/ 5684924 w 5699636"/>
                <a:gd name="connsiteY52" fmla="*/ 830307 h 3920553"/>
                <a:gd name="connsiteX53" fmla="*/ 5699636 w 5699636"/>
                <a:gd name="connsiteY53" fmla="*/ 1116940 h 3920553"/>
                <a:gd name="connsiteX54" fmla="*/ 5699636 w 5699636"/>
                <a:gd name="connsiteY54" fmla="*/ 1116977 h 3920553"/>
                <a:gd name="connsiteX55" fmla="*/ 5684923 w 5699636"/>
                <a:gd name="connsiteY55" fmla="*/ 1403610 h 3920553"/>
                <a:gd name="connsiteX56" fmla="*/ 2849819 w 5699636"/>
                <a:gd name="connsiteY56" fmla="*/ 3920553 h 3920553"/>
                <a:gd name="connsiteX57" fmla="*/ 0 w 5699636"/>
                <a:gd name="connsiteY57" fmla="*/ 1116958 h 3920553"/>
                <a:gd name="connsiteX58" fmla="*/ 223956 w 5699636"/>
                <a:gd name="connsiteY58" fmla="*/ 25671 h 3920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699636" h="3920553">
                  <a:moveTo>
                    <a:pt x="236526" y="0"/>
                  </a:moveTo>
                  <a:lnTo>
                    <a:pt x="639747" y="0"/>
                  </a:lnTo>
                  <a:lnTo>
                    <a:pt x="591602" y="108703"/>
                  </a:lnTo>
                  <a:cubicBezTo>
                    <a:pt x="533962" y="256028"/>
                    <a:pt x="488751" y="407957"/>
                    <a:pt x="459286" y="562740"/>
                  </a:cubicBezTo>
                  <a:cubicBezTo>
                    <a:pt x="429913" y="717524"/>
                    <a:pt x="414720" y="874701"/>
                    <a:pt x="413892" y="1032063"/>
                  </a:cubicBezTo>
                  <a:cubicBezTo>
                    <a:pt x="412695" y="1189424"/>
                    <a:pt x="425953" y="1346601"/>
                    <a:pt x="453025" y="1501385"/>
                  </a:cubicBezTo>
                  <a:cubicBezTo>
                    <a:pt x="479820" y="1656260"/>
                    <a:pt x="522636" y="1808373"/>
                    <a:pt x="578251" y="1955698"/>
                  </a:cubicBezTo>
                  <a:cubicBezTo>
                    <a:pt x="690403" y="2249979"/>
                    <a:pt x="857892" y="2525294"/>
                    <a:pt x="1074276" y="2759357"/>
                  </a:cubicBezTo>
                  <a:cubicBezTo>
                    <a:pt x="1290659" y="2993419"/>
                    <a:pt x="1553634" y="3185586"/>
                    <a:pt x="1843958" y="3325729"/>
                  </a:cubicBezTo>
                  <a:lnTo>
                    <a:pt x="1898743" y="3351419"/>
                  </a:lnTo>
                  <a:lnTo>
                    <a:pt x="1926183" y="3364309"/>
                  </a:lnTo>
                  <a:lnTo>
                    <a:pt x="1954267" y="3375727"/>
                  </a:lnTo>
                  <a:lnTo>
                    <a:pt x="2010435" y="3398655"/>
                  </a:lnTo>
                  <a:cubicBezTo>
                    <a:pt x="2029126" y="3406205"/>
                    <a:pt x="2047726" y="3414400"/>
                    <a:pt x="2066970" y="3420569"/>
                  </a:cubicBezTo>
                  <a:cubicBezTo>
                    <a:pt x="2105275" y="3433644"/>
                    <a:pt x="2143303" y="3447916"/>
                    <a:pt x="2181884" y="3460439"/>
                  </a:cubicBezTo>
                  <a:lnTo>
                    <a:pt x="2298915" y="3494600"/>
                  </a:lnTo>
                  <a:cubicBezTo>
                    <a:pt x="2456368" y="3535575"/>
                    <a:pt x="2618426" y="3562001"/>
                    <a:pt x="2782326" y="3572314"/>
                  </a:cubicBezTo>
                  <a:lnTo>
                    <a:pt x="2843833" y="3576274"/>
                  </a:lnTo>
                  <a:cubicBezTo>
                    <a:pt x="2863998" y="3576826"/>
                    <a:pt x="2883888" y="3576826"/>
                    <a:pt x="2903961" y="3577194"/>
                  </a:cubicBezTo>
                  <a:cubicBezTo>
                    <a:pt x="2923942" y="3577010"/>
                    <a:pt x="2943922" y="3575813"/>
                    <a:pt x="2963904" y="3575261"/>
                  </a:cubicBezTo>
                  <a:cubicBezTo>
                    <a:pt x="2983885" y="3574156"/>
                    <a:pt x="3003681" y="3571946"/>
                    <a:pt x="3023662" y="3570380"/>
                  </a:cubicBezTo>
                  <a:cubicBezTo>
                    <a:pt x="3043458" y="3568171"/>
                    <a:pt x="3063164" y="3565040"/>
                    <a:pt x="3083053" y="3562462"/>
                  </a:cubicBezTo>
                  <a:cubicBezTo>
                    <a:pt x="3102665" y="3558963"/>
                    <a:pt x="3122278" y="3555095"/>
                    <a:pt x="3141983" y="3551320"/>
                  </a:cubicBezTo>
                  <a:cubicBezTo>
                    <a:pt x="3161318" y="3546441"/>
                    <a:pt x="3180839" y="3541929"/>
                    <a:pt x="3200176" y="3536680"/>
                  </a:cubicBezTo>
                  <a:cubicBezTo>
                    <a:pt x="3219236" y="3530695"/>
                    <a:pt x="3238664" y="3525539"/>
                    <a:pt x="3257633" y="3518909"/>
                  </a:cubicBezTo>
                  <a:cubicBezTo>
                    <a:pt x="3333689" y="3493219"/>
                    <a:pt x="3407168" y="3458781"/>
                    <a:pt x="3477516" y="3418175"/>
                  </a:cubicBezTo>
                  <a:cubicBezTo>
                    <a:pt x="3547678" y="3377109"/>
                    <a:pt x="3615080" y="3330425"/>
                    <a:pt x="3678982" y="3278585"/>
                  </a:cubicBezTo>
                  <a:cubicBezTo>
                    <a:pt x="3743069" y="3226929"/>
                    <a:pt x="3804485" y="3171406"/>
                    <a:pt x="3863784" y="3113397"/>
                  </a:cubicBezTo>
                  <a:cubicBezTo>
                    <a:pt x="3893524" y="3084484"/>
                    <a:pt x="3922989" y="3055111"/>
                    <a:pt x="3951994" y="3025185"/>
                  </a:cubicBezTo>
                  <a:cubicBezTo>
                    <a:pt x="3980999" y="2995260"/>
                    <a:pt x="4009635" y="2964967"/>
                    <a:pt x="4038271" y="2934489"/>
                  </a:cubicBezTo>
                  <a:cubicBezTo>
                    <a:pt x="4095636" y="2873625"/>
                    <a:pt x="4152264" y="2811841"/>
                    <a:pt x="4209537" y="2750241"/>
                  </a:cubicBezTo>
                  <a:lnTo>
                    <a:pt x="4295998" y="2657978"/>
                  </a:lnTo>
                  <a:cubicBezTo>
                    <a:pt x="4325002" y="2627316"/>
                    <a:pt x="4354100" y="2596930"/>
                    <a:pt x="4385130" y="2566728"/>
                  </a:cubicBezTo>
                  <a:cubicBezTo>
                    <a:pt x="4507041" y="2445278"/>
                    <a:pt x="4653446" y="2345280"/>
                    <a:pt x="4802060" y="2262318"/>
                  </a:cubicBezTo>
                  <a:cubicBezTo>
                    <a:pt x="4875630" y="2219962"/>
                    <a:pt x="4948648" y="2180276"/>
                    <a:pt x="5011721" y="2133685"/>
                  </a:cubicBezTo>
                  <a:cubicBezTo>
                    <a:pt x="5075070" y="2087370"/>
                    <a:pt x="5128016" y="2033964"/>
                    <a:pt x="5169267" y="1971075"/>
                  </a:cubicBezTo>
                  <a:cubicBezTo>
                    <a:pt x="5211162" y="1908830"/>
                    <a:pt x="5242193" y="1838206"/>
                    <a:pt x="5267146" y="1764268"/>
                  </a:cubicBezTo>
                  <a:cubicBezTo>
                    <a:pt x="5292100" y="1690329"/>
                    <a:pt x="5310699" y="1612523"/>
                    <a:pt x="5325432" y="1534533"/>
                  </a:cubicBezTo>
                  <a:cubicBezTo>
                    <a:pt x="5328746" y="1514920"/>
                    <a:pt x="5332706" y="1495492"/>
                    <a:pt x="5335468" y="1475879"/>
                  </a:cubicBezTo>
                  <a:lnTo>
                    <a:pt x="5343939" y="1417133"/>
                  </a:lnTo>
                  <a:lnTo>
                    <a:pt x="5350293" y="1358203"/>
                  </a:lnTo>
                  <a:cubicBezTo>
                    <a:pt x="5352686" y="1338590"/>
                    <a:pt x="5353240" y="1318793"/>
                    <a:pt x="5354896" y="1299089"/>
                  </a:cubicBezTo>
                  <a:cubicBezTo>
                    <a:pt x="5360513" y="1220362"/>
                    <a:pt x="5360606" y="1141451"/>
                    <a:pt x="5357476" y="1062816"/>
                  </a:cubicBezTo>
                  <a:lnTo>
                    <a:pt x="5353884" y="1003886"/>
                  </a:lnTo>
                  <a:cubicBezTo>
                    <a:pt x="5352319" y="984274"/>
                    <a:pt x="5350200" y="964753"/>
                    <a:pt x="5348452" y="945141"/>
                  </a:cubicBezTo>
                  <a:cubicBezTo>
                    <a:pt x="5346886" y="925527"/>
                    <a:pt x="5343939" y="906007"/>
                    <a:pt x="5341730" y="886486"/>
                  </a:cubicBezTo>
                  <a:cubicBezTo>
                    <a:pt x="5339704" y="866874"/>
                    <a:pt x="5336481" y="847445"/>
                    <a:pt x="5333442" y="828017"/>
                  </a:cubicBezTo>
                  <a:cubicBezTo>
                    <a:pt x="5321104" y="750211"/>
                    <a:pt x="5304990" y="673050"/>
                    <a:pt x="5285194" y="596624"/>
                  </a:cubicBezTo>
                  <a:cubicBezTo>
                    <a:pt x="5244679" y="444051"/>
                    <a:pt x="5189985" y="294700"/>
                    <a:pt x="5122400" y="150414"/>
                  </a:cubicBezTo>
                  <a:lnTo>
                    <a:pt x="5044359" y="0"/>
                  </a:lnTo>
                  <a:lnTo>
                    <a:pt x="5463111" y="0"/>
                  </a:lnTo>
                  <a:lnTo>
                    <a:pt x="5475681" y="25671"/>
                  </a:lnTo>
                  <a:cubicBezTo>
                    <a:pt x="5583839" y="277235"/>
                    <a:pt x="5655735" y="547560"/>
                    <a:pt x="5684924" y="830307"/>
                  </a:cubicBezTo>
                  <a:lnTo>
                    <a:pt x="5699636" y="1116940"/>
                  </a:lnTo>
                  <a:lnTo>
                    <a:pt x="5699636" y="1116977"/>
                  </a:lnTo>
                  <a:lnTo>
                    <a:pt x="5684923" y="1403610"/>
                  </a:lnTo>
                  <a:cubicBezTo>
                    <a:pt x="5538982" y="2817342"/>
                    <a:pt x="4325342" y="3920553"/>
                    <a:pt x="2849819" y="3920553"/>
                  </a:cubicBezTo>
                  <a:cubicBezTo>
                    <a:pt x="1275927" y="3920553"/>
                    <a:pt x="0" y="2665344"/>
                    <a:pt x="0" y="1116958"/>
                  </a:cubicBezTo>
                  <a:cubicBezTo>
                    <a:pt x="0" y="729862"/>
                    <a:pt x="79746" y="361089"/>
                    <a:pt x="223956" y="25671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10" name="Объект 9">
            <a:extLst>
              <a:ext uri="{FF2B5EF4-FFF2-40B4-BE49-F238E27FC236}">
                <a16:creationId xmlns:a16="http://schemas.microsoft.com/office/drawing/2014/main" id="{C21EA5F7-F233-EC1F-FD4A-3B90D0554A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6186" y="3594698"/>
            <a:ext cx="4805691" cy="838831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indent="0">
              <a:buNone/>
            </a:pPr>
            <a:r>
              <a:rPr lang="en-US" sz="1700" kern="12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побудова системи SolarChain до 70квт на фазу із системою розподіленого керування</a:t>
            </a:r>
          </a:p>
        </p:txBody>
      </p:sp>
    </p:spTree>
    <p:extLst>
      <p:ext uri="{BB962C8B-B14F-4D97-AF65-F5344CB8AC3E}">
        <p14:creationId xmlns:p14="http://schemas.microsoft.com/office/powerpoint/2010/main" val="34128085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82AE52-3397-B61D-EF75-955AD6EA1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478" y="1683756"/>
            <a:ext cx="3115265" cy="2396359"/>
          </a:xfrm>
        </p:spPr>
        <p:txBody>
          <a:bodyPr anchor="b">
            <a:normAutofit/>
          </a:bodyPr>
          <a:lstStyle/>
          <a:p>
            <a:pPr algn="r"/>
            <a:r>
              <a:rPr lang="uk-UA" sz="4000" dirty="0">
                <a:solidFill>
                  <a:srgbClr val="FFFFFF"/>
                </a:solidFill>
              </a:rPr>
              <a:t>Шляхи розвитку та покращення </a:t>
            </a:r>
            <a:r>
              <a:rPr lang="en-US" sz="4000" dirty="0" err="1">
                <a:solidFill>
                  <a:srgbClr val="FFFFFF"/>
                </a:solidFill>
              </a:rPr>
              <a:t>SolarChain</a:t>
            </a:r>
            <a:endParaRPr lang="uk-UA" sz="4000" dirty="0">
              <a:solidFill>
                <a:srgbClr val="FFFFFF"/>
              </a:solidFill>
            </a:endParaRPr>
          </a:p>
        </p:txBody>
      </p:sp>
      <p:graphicFrame>
        <p:nvGraphicFramePr>
          <p:cNvPr id="5" name="Объект 2">
            <a:extLst>
              <a:ext uri="{FF2B5EF4-FFF2-40B4-BE49-F238E27FC236}">
                <a16:creationId xmlns:a16="http://schemas.microsoft.com/office/drawing/2014/main" id="{71AE7791-EC2A-68FE-C877-47C5F86A3D4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48312281"/>
              </p:ext>
            </p:extLst>
          </p:nvPr>
        </p:nvGraphicFramePr>
        <p:xfrm>
          <a:off x="4487452" y="750440"/>
          <a:ext cx="7399748" cy="54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140292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FA3322-C94A-4795-0E9E-9EE67C58D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478" y="1683756"/>
            <a:ext cx="3115265" cy="2396359"/>
          </a:xfrm>
        </p:spPr>
        <p:txBody>
          <a:bodyPr anchor="b">
            <a:normAutofit/>
          </a:bodyPr>
          <a:lstStyle/>
          <a:p>
            <a:pPr algn="r"/>
            <a:r>
              <a:rPr lang="uk-UA" sz="4000" dirty="0">
                <a:solidFill>
                  <a:srgbClr val="FFFFFF"/>
                </a:solidFill>
              </a:rPr>
              <a:t>Загальний контекст рішення</a:t>
            </a:r>
          </a:p>
        </p:txBody>
      </p:sp>
      <p:graphicFrame>
        <p:nvGraphicFramePr>
          <p:cNvPr id="5" name="Объект 2">
            <a:extLst>
              <a:ext uri="{FF2B5EF4-FFF2-40B4-BE49-F238E27FC236}">
                <a16:creationId xmlns:a16="http://schemas.microsoft.com/office/drawing/2014/main" id="{FED6B739-C273-FA60-6883-ADFDD6DC68F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23495925"/>
              </p:ext>
            </p:extLst>
          </p:nvPr>
        </p:nvGraphicFramePr>
        <p:xfrm>
          <a:off x="4905052" y="750440"/>
          <a:ext cx="6666833" cy="54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646691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BE1257-4561-A289-7817-A9504D129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478" y="1683756"/>
            <a:ext cx="3115265" cy="2396359"/>
          </a:xfrm>
        </p:spPr>
        <p:txBody>
          <a:bodyPr anchor="b">
            <a:normAutofit/>
          </a:bodyPr>
          <a:lstStyle/>
          <a:p>
            <a:pPr algn="r"/>
            <a:r>
              <a:rPr lang="uk-UA" sz="4000" dirty="0">
                <a:solidFill>
                  <a:srgbClr val="FFFFFF"/>
                </a:solidFill>
              </a:rPr>
              <a:t>Галузевий контекст рішення</a:t>
            </a:r>
          </a:p>
        </p:txBody>
      </p:sp>
      <p:graphicFrame>
        <p:nvGraphicFramePr>
          <p:cNvPr id="5" name="Объект 2">
            <a:extLst>
              <a:ext uri="{FF2B5EF4-FFF2-40B4-BE49-F238E27FC236}">
                <a16:creationId xmlns:a16="http://schemas.microsoft.com/office/drawing/2014/main" id="{63377D0E-201A-7AC1-A3EF-4D6F210FF6F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57745376"/>
              </p:ext>
            </p:extLst>
          </p:nvPr>
        </p:nvGraphicFramePr>
        <p:xfrm>
          <a:off x="4905052" y="750440"/>
          <a:ext cx="6666833" cy="54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315513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9C1DA8-C1BF-383D-B55C-EB24D41B4C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478" y="1683756"/>
            <a:ext cx="3115265" cy="2396359"/>
          </a:xfrm>
        </p:spPr>
        <p:txBody>
          <a:bodyPr anchor="b">
            <a:normAutofit/>
          </a:bodyPr>
          <a:lstStyle/>
          <a:p>
            <a:pPr algn="r"/>
            <a:r>
              <a:rPr lang="uk-UA" sz="3700">
                <a:solidFill>
                  <a:srgbClr val="FFFFFF"/>
                </a:solidFill>
              </a:rPr>
              <a:t>Проблематика загальна</a:t>
            </a:r>
          </a:p>
        </p:txBody>
      </p:sp>
      <p:graphicFrame>
        <p:nvGraphicFramePr>
          <p:cNvPr id="5" name="Объект 2">
            <a:extLst>
              <a:ext uri="{FF2B5EF4-FFF2-40B4-BE49-F238E27FC236}">
                <a16:creationId xmlns:a16="http://schemas.microsoft.com/office/drawing/2014/main" id="{588A812A-709C-2614-30F0-5E4BECC27AF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15513387"/>
              </p:ext>
            </p:extLst>
          </p:nvPr>
        </p:nvGraphicFramePr>
        <p:xfrm>
          <a:off x="4905052" y="750440"/>
          <a:ext cx="6666833" cy="54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300674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6584C9-8513-49A0-2292-1503670AF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478" y="1683756"/>
            <a:ext cx="3115265" cy="2396359"/>
          </a:xfrm>
        </p:spPr>
        <p:txBody>
          <a:bodyPr anchor="b">
            <a:normAutofit/>
          </a:bodyPr>
          <a:lstStyle/>
          <a:p>
            <a:pPr algn="r"/>
            <a:r>
              <a:rPr lang="uk-UA" sz="3100">
                <a:solidFill>
                  <a:srgbClr val="FFFFFF"/>
                </a:solidFill>
              </a:rPr>
              <a:t>Проблематика гібридних інверторів потужністю 100-200кВт</a:t>
            </a:r>
          </a:p>
        </p:txBody>
      </p:sp>
      <p:graphicFrame>
        <p:nvGraphicFramePr>
          <p:cNvPr id="5" name="Объект 2">
            <a:extLst>
              <a:ext uri="{FF2B5EF4-FFF2-40B4-BE49-F238E27FC236}">
                <a16:creationId xmlns:a16="http://schemas.microsoft.com/office/drawing/2014/main" id="{F2ECABDB-E088-3660-2BDD-51E0608E2D3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26183848"/>
              </p:ext>
            </p:extLst>
          </p:nvPr>
        </p:nvGraphicFramePr>
        <p:xfrm>
          <a:off x="4905052" y="750440"/>
          <a:ext cx="6666833" cy="54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09369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B0B868-7E42-2E93-FAF1-0EC560551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478" y="1683756"/>
            <a:ext cx="3115265" cy="2396359"/>
          </a:xfrm>
        </p:spPr>
        <p:txBody>
          <a:bodyPr anchor="b">
            <a:normAutofit/>
          </a:bodyPr>
          <a:lstStyle/>
          <a:p>
            <a:pPr algn="r"/>
            <a:r>
              <a:rPr lang="uk-UA" sz="4000">
                <a:solidFill>
                  <a:srgbClr val="FFFFFF"/>
                </a:solidFill>
              </a:rPr>
              <a:t>Рішення </a:t>
            </a:r>
            <a:r>
              <a:rPr lang="en-US" sz="4000">
                <a:solidFill>
                  <a:srgbClr val="FFFFFF"/>
                </a:solidFill>
              </a:rPr>
              <a:t>SolarChain</a:t>
            </a:r>
            <a:r>
              <a:rPr lang="uk-UA" sz="4000">
                <a:solidFill>
                  <a:srgbClr val="FFFFFF"/>
                </a:solidFill>
              </a:rPr>
              <a:t>: принципи побудови</a:t>
            </a:r>
          </a:p>
        </p:txBody>
      </p:sp>
      <p:graphicFrame>
        <p:nvGraphicFramePr>
          <p:cNvPr id="5" name="Объект 2">
            <a:extLst>
              <a:ext uri="{FF2B5EF4-FFF2-40B4-BE49-F238E27FC236}">
                <a16:creationId xmlns:a16="http://schemas.microsoft.com/office/drawing/2014/main" id="{B2C94BB5-DA93-D6EF-1220-9F7B1718E85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15563076"/>
              </p:ext>
            </p:extLst>
          </p:nvPr>
        </p:nvGraphicFramePr>
        <p:xfrm>
          <a:off x="4905052" y="750440"/>
          <a:ext cx="6666833" cy="54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840913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277820-E552-903C-5481-BA05CBA0E4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Рішення </a:t>
            </a:r>
            <a:r>
              <a:rPr lang="en-US" dirty="0" err="1"/>
              <a:t>SolarChain</a:t>
            </a:r>
            <a:r>
              <a:rPr lang="uk-UA" dirty="0"/>
              <a:t>: структурна схема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CD691A8-B993-765A-0175-B464B3EFB448}"/>
              </a:ext>
            </a:extLst>
          </p:cNvPr>
          <p:cNvSpPr/>
          <p:nvPr/>
        </p:nvSpPr>
        <p:spPr>
          <a:xfrm>
            <a:off x="2093097" y="4553465"/>
            <a:ext cx="1173892" cy="1779372"/>
          </a:xfrm>
          <a:prstGeom prst="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dirty="0"/>
              <a:t>батарея</a:t>
            </a:r>
          </a:p>
          <a:p>
            <a:pPr algn="ctr"/>
            <a:r>
              <a:rPr lang="uk-UA" sz="7200" dirty="0"/>
              <a:t>1</a:t>
            </a:r>
            <a:endParaRPr lang="uk-UA" dirty="0"/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2165D3ED-3774-B9BE-4B1B-92C177B0EA1F}"/>
              </a:ext>
            </a:extLst>
          </p:cNvPr>
          <p:cNvSpPr/>
          <p:nvPr/>
        </p:nvSpPr>
        <p:spPr>
          <a:xfrm>
            <a:off x="2229021" y="3404287"/>
            <a:ext cx="902044" cy="679622"/>
          </a:xfrm>
          <a:prstGeom prst="round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Ключ</a:t>
            </a: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F7F4C2A8-7D0E-57B8-9CC1-2386363195F1}"/>
              </a:ext>
            </a:extLst>
          </p:cNvPr>
          <p:cNvCxnSpPr/>
          <p:nvPr/>
        </p:nvCxnSpPr>
        <p:spPr>
          <a:xfrm>
            <a:off x="2476156" y="4083909"/>
            <a:ext cx="0" cy="494269"/>
          </a:xfrm>
          <a:prstGeom prst="line">
            <a:avLst/>
          </a:prstGeom>
          <a:ln w="7620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A8630B4C-E1FA-2963-E673-0F00E89C8DB4}"/>
              </a:ext>
            </a:extLst>
          </p:cNvPr>
          <p:cNvCxnSpPr/>
          <p:nvPr/>
        </p:nvCxnSpPr>
        <p:spPr>
          <a:xfrm>
            <a:off x="2888048" y="4059196"/>
            <a:ext cx="0" cy="494269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80243243-E115-9AA2-8441-51300D8DED27}"/>
              </a:ext>
            </a:extLst>
          </p:cNvPr>
          <p:cNvSpPr/>
          <p:nvPr/>
        </p:nvSpPr>
        <p:spPr>
          <a:xfrm>
            <a:off x="3897063" y="4553465"/>
            <a:ext cx="1173892" cy="1779372"/>
          </a:xfrm>
          <a:prstGeom prst="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dirty="0"/>
              <a:t>батарея</a:t>
            </a:r>
          </a:p>
          <a:p>
            <a:pPr algn="ctr"/>
            <a:r>
              <a:rPr lang="uk-UA" sz="7200" dirty="0"/>
              <a:t>2</a:t>
            </a:r>
            <a:endParaRPr lang="uk-UA" dirty="0"/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id="{F807235F-D895-30DD-D3EF-0E9C1735E273}"/>
              </a:ext>
            </a:extLst>
          </p:cNvPr>
          <p:cNvSpPr/>
          <p:nvPr/>
        </p:nvSpPr>
        <p:spPr>
          <a:xfrm>
            <a:off x="4032987" y="3404287"/>
            <a:ext cx="902044" cy="679622"/>
          </a:xfrm>
          <a:prstGeom prst="round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Ключ</a:t>
            </a: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500650CE-2143-A49C-053F-9B0339665092}"/>
              </a:ext>
            </a:extLst>
          </p:cNvPr>
          <p:cNvCxnSpPr/>
          <p:nvPr/>
        </p:nvCxnSpPr>
        <p:spPr>
          <a:xfrm>
            <a:off x="4280122" y="4083909"/>
            <a:ext cx="0" cy="494269"/>
          </a:xfrm>
          <a:prstGeom prst="line">
            <a:avLst/>
          </a:prstGeom>
          <a:ln w="7620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F8A5C994-89D1-EBD6-0754-0D5A53D22317}"/>
              </a:ext>
            </a:extLst>
          </p:cNvPr>
          <p:cNvCxnSpPr/>
          <p:nvPr/>
        </p:nvCxnSpPr>
        <p:spPr>
          <a:xfrm>
            <a:off x="4692014" y="4059196"/>
            <a:ext cx="0" cy="494269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224F4EDA-9276-7240-8E46-012BE8D0DF5E}"/>
              </a:ext>
            </a:extLst>
          </p:cNvPr>
          <p:cNvCxnSpPr>
            <a:stCxn id="6" idx="3"/>
            <a:endCxn id="11" idx="1"/>
          </p:cNvCxnSpPr>
          <p:nvPr/>
        </p:nvCxnSpPr>
        <p:spPr>
          <a:xfrm>
            <a:off x="3131065" y="3744098"/>
            <a:ext cx="901922" cy="0"/>
          </a:xfrm>
          <a:prstGeom prst="line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27DF6974-98BE-6B33-6A60-6A81E049F0A0}"/>
              </a:ext>
            </a:extLst>
          </p:cNvPr>
          <p:cNvCxnSpPr>
            <a:stCxn id="11" idx="3"/>
          </p:cNvCxnSpPr>
          <p:nvPr/>
        </p:nvCxnSpPr>
        <p:spPr>
          <a:xfrm>
            <a:off x="4935031" y="3744098"/>
            <a:ext cx="135924" cy="0"/>
          </a:xfrm>
          <a:prstGeom prst="line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85ED7268-4AE3-8991-3636-E511D1C9F6B5}"/>
              </a:ext>
            </a:extLst>
          </p:cNvPr>
          <p:cNvGrpSpPr/>
          <p:nvPr/>
        </p:nvGrpSpPr>
        <p:grpSpPr>
          <a:xfrm>
            <a:off x="6402456" y="3429000"/>
            <a:ext cx="1173892" cy="2928550"/>
            <a:chOff x="5449088" y="3015049"/>
            <a:chExt cx="1173892" cy="2928550"/>
          </a:xfrm>
        </p:grpSpPr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580E7CA0-A640-CC56-6918-DA06A9DAB32E}"/>
                </a:ext>
              </a:extLst>
            </p:cNvPr>
            <p:cNvSpPr/>
            <p:nvPr/>
          </p:nvSpPr>
          <p:spPr>
            <a:xfrm>
              <a:off x="5449088" y="4164227"/>
              <a:ext cx="1173892" cy="1779372"/>
            </a:xfrm>
            <a:prstGeom prst="rect">
              <a:avLst/>
            </a:prstGeom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1600" dirty="0"/>
                <a:t>батарея</a:t>
              </a:r>
            </a:p>
            <a:p>
              <a:pPr algn="ctr"/>
              <a:r>
                <a:rPr lang="uk-UA" sz="7200" dirty="0"/>
                <a:t>8</a:t>
              </a:r>
              <a:endParaRPr lang="uk-UA" dirty="0"/>
            </a:p>
          </p:txBody>
        </p:sp>
        <p:sp>
          <p:nvSpPr>
            <p:cNvPr id="17" name="Скругленный прямоугольник 16">
              <a:extLst>
                <a:ext uri="{FF2B5EF4-FFF2-40B4-BE49-F238E27FC236}">
                  <a16:creationId xmlns:a16="http://schemas.microsoft.com/office/drawing/2014/main" id="{92F32582-DE68-EF35-3692-39D3E9B54937}"/>
                </a:ext>
              </a:extLst>
            </p:cNvPr>
            <p:cNvSpPr/>
            <p:nvPr/>
          </p:nvSpPr>
          <p:spPr>
            <a:xfrm>
              <a:off x="5585012" y="3015049"/>
              <a:ext cx="902044" cy="679622"/>
            </a:xfrm>
            <a:prstGeom prst="roundRect">
              <a:avLst/>
            </a:prstGeom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dirty="0"/>
                <a:t>Ключ</a:t>
              </a:r>
            </a:p>
          </p:txBody>
        </p:sp>
        <p:cxnSp>
          <p:nvCxnSpPr>
            <p:cNvPr id="18" name="Прямая соединительная линия 17">
              <a:extLst>
                <a:ext uri="{FF2B5EF4-FFF2-40B4-BE49-F238E27FC236}">
                  <a16:creationId xmlns:a16="http://schemas.microsoft.com/office/drawing/2014/main" id="{FF00470E-508C-FD86-4D89-BE86ACA376C2}"/>
                </a:ext>
              </a:extLst>
            </p:cNvPr>
            <p:cNvCxnSpPr/>
            <p:nvPr/>
          </p:nvCxnSpPr>
          <p:spPr>
            <a:xfrm>
              <a:off x="5832147" y="3694671"/>
              <a:ext cx="0" cy="494269"/>
            </a:xfrm>
            <a:prstGeom prst="line">
              <a:avLst/>
            </a:prstGeom>
            <a:ln w="76200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>
              <a:extLst>
                <a:ext uri="{FF2B5EF4-FFF2-40B4-BE49-F238E27FC236}">
                  <a16:creationId xmlns:a16="http://schemas.microsoft.com/office/drawing/2014/main" id="{E9A41C29-2628-65ED-EE02-CD800F1A818C}"/>
                </a:ext>
              </a:extLst>
            </p:cNvPr>
            <p:cNvCxnSpPr/>
            <p:nvPr/>
          </p:nvCxnSpPr>
          <p:spPr>
            <a:xfrm>
              <a:off x="6244039" y="3669958"/>
              <a:ext cx="0" cy="494269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единительная линия 22">
              <a:extLst>
                <a:ext uri="{FF2B5EF4-FFF2-40B4-BE49-F238E27FC236}">
                  <a16:creationId xmlns:a16="http://schemas.microsoft.com/office/drawing/2014/main" id="{5CF0F8DE-D488-CCA3-8C6B-9E89C3483092}"/>
                </a:ext>
              </a:extLst>
            </p:cNvPr>
            <p:cNvCxnSpPr>
              <a:cxnSpLocks/>
            </p:cNvCxnSpPr>
            <p:nvPr/>
          </p:nvCxnSpPr>
          <p:spPr>
            <a:xfrm>
              <a:off x="5449088" y="3330147"/>
              <a:ext cx="135924" cy="0"/>
            </a:xfrm>
            <a:prstGeom prst="line">
              <a:avLst/>
            </a:prstGeom>
            <a:ln w="571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 24">
              <a:extLst>
                <a:ext uri="{FF2B5EF4-FFF2-40B4-BE49-F238E27FC236}">
                  <a16:creationId xmlns:a16="http://schemas.microsoft.com/office/drawing/2014/main" id="{F93F59BB-B98A-8BD7-414D-4F599F305684}"/>
                </a:ext>
              </a:extLst>
            </p:cNvPr>
            <p:cNvCxnSpPr/>
            <p:nvPr/>
          </p:nvCxnSpPr>
          <p:spPr>
            <a:xfrm>
              <a:off x="6487056" y="3331201"/>
              <a:ext cx="135924" cy="0"/>
            </a:xfrm>
            <a:prstGeom prst="line">
              <a:avLst/>
            </a:prstGeom>
            <a:ln w="571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Скругленный прямоугольник 25">
            <a:extLst>
              <a:ext uri="{FF2B5EF4-FFF2-40B4-BE49-F238E27FC236}">
                <a16:creationId xmlns:a16="http://schemas.microsoft.com/office/drawing/2014/main" id="{2CFAC352-A983-DA4D-FD4E-20C32836E84E}"/>
              </a:ext>
            </a:extLst>
          </p:cNvPr>
          <p:cNvSpPr/>
          <p:nvPr/>
        </p:nvSpPr>
        <p:spPr>
          <a:xfrm>
            <a:off x="2229021" y="2767787"/>
            <a:ext cx="7716797" cy="3810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Система керування та безпеки</a:t>
            </a:r>
          </a:p>
        </p:txBody>
      </p: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E2CF055C-55FB-CD8C-5998-B6A8181F8B8A}"/>
              </a:ext>
            </a:extLst>
          </p:cNvPr>
          <p:cNvGrpSpPr/>
          <p:nvPr/>
        </p:nvGrpSpPr>
        <p:grpSpPr>
          <a:xfrm>
            <a:off x="8907850" y="3429000"/>
            <a:ext cx="1173892" cy="2928550"/>
            <a:chOff x="5449088" y="3015049"/>
            <a:chExt cx="1173892" cy="2928550"/>
          </a:xfrm>
        </p:grpSpPr>
        <p:sp>
          <p:nvSpPr>
            <p:cNvPr id="35" name="Прямоугольник 34">
              <a:extLst>
                <a:ext uri="{FF2B5EF4-FFF2-40B4-BE49-F238E27FC236}">
                  <a16:creationId xmlns:a16="http://schemas.microsoft.com/office/drawing/2014/main" id="{8BA6CE97-293B-3F4D-678E-BE13105269A9}"/>
                </a:ext>
              </a:extLst>
            </p:cNvPr>
            <p:cNvSpPr/>
            <p:nvPr/>
          </p:nvSpPr>
          <p:spPr>
            <a:xfrm>
              <a:off x="5449088" y="4164227"/>
              <a:ext cx="1173892" cy="1779372"/>
            </a:xfrm>
            <a:prstGeom prst="rect">
              <a:avLst/>
            </a:prstGeom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1600" dirty="0"/>
                <a:t>батарея</a:t>
              </a:r>
            </a:p>
            <a:p>
              <a:pPr algn="ctr"/>
              <a:r>
                <a:rPr lang="uk-UA" sz="7200" dirty="0"/>
                <a:t>16</a:t>
              </a:r>
              <a:endParaRPr lang="uk-UA" dirty="0"/>
            </a:p>
          </p:txBody>
        </p:sp>
        <p:sp>
          <p:nvSpPr>
            <p:cNvPr id="36" name="Скругленный прямоугольник 35">
              <a:extLst>
                <a:ext uri="{FF2B5EF4-FFF2-40B4-BE49-F238E27FC236}">
                  <a16:creationId xmlns:a16="http://schemas.microsoft.com/office/drawing/2014/main" id="{BC369468-30B3-0EE8-8BD4-754C594B6E85}"/>
                </a:ext>
              </a:extLst>
            </p:cNvPr>
            <p:cNvSpPr/>
            <p:nvPr/>
          </p:nvSpPr>
          <p:spPr>
            <a:xfrm>
              <a:off x="5585012" y="3015049"/>
              <a:ext cx="902044" cy="679622"/>
            </a:xfrm>
            <a:prstGeom prst="roundRect">
              <a:avLst/>
            </a:prstGeom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dirty="0"/>
                <a:t>Ключ</a:t>
              </a:r>
            </a:p>
          </p:txBody>
        </p:sp>
        <p:cxnSp>
          <p:nvCxnSpPr>
            <p:cNvPr id="37" name="Прямая соединительная линия 36">
              <a:extLst>
                <a:ext uri="{FF2B5EF4-FFF2-40B4-BE49-F238E27FC236}">
                  <a16:creationId xmlns:a16="http://schemas.microsoft.com/office/drawing/2014/main" id="{37CDB1F2-8226-F031-95C8-38E011ACD2CA}"/>
                </a:ext>
              </a:extLst>
            </p:cNvPr>
            <p:cNvCxnSpPr/>
            <p:nvPr/>
          </p:nvCxnSpPr>
          <p:spPr>
            <a:xfrm>
              <a:off x="5832147" y="3694671"/>
              <a:ext cx="0" cy="494269"/>
            </a:xfrm>
            <a:prstGeom prst="line">
              <a:avLst/>
            </a:prstGeom>
            <a:ln w="76200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Прямая соединительная линия 37">
              <a:extLst>
                <a:ext uri="{FF2B5EF4-FFF2-40B4-BE49-F238E27FC236}">
                  <a16:creationId xmlns:a16="http://schemas.microsoft.com/office/drawing/2014/main" id="{C251BA71-37E9-EE21-2558-1F45611E8194}"/>
                </a:ext>
              </a:extLst>
            </p:cNvPr>
            <p:cNvCxnSpPr/>
            <p:nvPr/>
          </p:nvCxnSpPr>
          <p:spPr>
            <a:xfrm>
              <a:off x="6244039" y="3669958"/>
              <a:ext cx="0" cy="494269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Прямая соединительная линия 38">
              <a:extLst>
                <a:ext uri="{FF2B5EF4-FFF2-40B4-BE49-F238E27FC236}">
                  <a16:creationId xmlns:a16="http://schemas.microsoft.com/office/drawing/2014/main" id="{47487C1E-0C98-B3A3-D319-4EA5657DF0B5}"/>
                </a:ext>
              </a:extLst>
            </p:cNvPr>
            <p:cNvCxnSpPr>
              <a:cxnSpLocks/>
            </p:cNvCxnSpPr>
            <p:nvPr/>
          </p:nvCxnSpPr>
          <p:spPr>
            <a:xfrm>
              <a:off x="5449088" y="3330147"/>
              <a:ext cx="135924" cy="0"/>
            </a:xfrm>
            <a:prstGeom prst="line">
              <a:avLst/>
            </a:prstGeom>
            <a:ln w="571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1" name="Прямая со стрелкой 50">
            <a:extLst>
              <a:ext uri="{FF2B5EF4-FFF2-40B4-BE49-F238E27FC236}">
                <a16:creationId xmlns:a16="http://schemas.microsoft.com/office/drawing/2014/main" id="{8F3397C2-542B-142D-ABF4-29A40E271AA9}"/>
              </a:ext>
            </a:extLst>
          </p:cNvPr>
          <p:cNvCxnSpPr>
            <a:cxnSpLocks/>
          </p:cNvCxnSpPr>
          <p:nvPr/>
        </p:nvCxnSpPr>
        <p:spPr>
          <a:xfrm>
            <a:off x="2690198" y="3156412"/>
            <a:ext cx="343" cy="26772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 стрелкой 51">
            <a:extLst>
              <a:ext uri="{FF2B5EF4-FFF2-40B4-BE49-F238E27FC236}">
                <a16:creationId xmlns:a16="http://schemas.microsoft.com/office/drawing/2014/main" id="{7318F9DC-D16D-EDAD-2DF6-A0DFBC38B044}"/>
              </a:ext>
            </a:extLst>
          </p:cNvPr>
          <p:cNvCxnSpPr>
            <a:cxnSpLocks/>
          </p:cNvCxnSpPr>
          <p:nvPr/>
        </p:nvCxnSpPr>
        <p:spPr>
          <a:xfrm>
            <a:off x="4492319" y="3156412"/>
            <a:ext cx="343" cy="26772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 стрелкой 54">
            <a:extLst>
              <a:ext uri="{FF2B5EF4-FFF2-40B4-BE49-F238E27FC236}">
                <a16:creationId xmlns:a16="http://schemas.microsoft.com/office/drawing/2014/main" id="{C2E2FBBF-282C-C66C-ADBD-68195AE92D78}"/>
              </a:ext>
            </a:extLst>
          </p:cNvPr>
          <p:cNvCxnSpPr>
            <a:cxnSpLocks/>
          </p:cNvCxnSpPr>
          <p:nvPr/>
        </p:nvCxnSpPr>
        <p:spPr>
          <a:xfrm>
            <a:off x="6989231" y="3156412"/>
            <a:ext cx="343" cy="26772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 стрелкой 55">
            <a:extLst>
              <a:ext uri="{FF2B5EF4-FFF2-40B4-BE49-F238E27FC236}">
                <a16:creationId xmlns:a16="http://schemas.microsoft.com/office/drawing/2014/main" id="{E586E2B2-CDBC-B023-73C2-0C3AA8E8F465}"/>
              </a:ext>
            </a:extLst>
          </p:cNvPr>
          <p:cNvCxnSpPr>
            <a:cxnSpLocks/>
          </p:cNvCxnSpPr>
          <p:nvPr/>
        </p:nvCxnSpPr>
        <p:spPr>
          <a:xfrm>
            <a:off x="9511957" y="3156412"/>
            <a:ext cx="343" cy="26772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Скругленная соединительная линия 59">
            <a:extLst>
              <a:ext uri="{FF2B5EF4-FFF2-40B4-BE49-F238E27FC236}">
                <a16:creationId xmlns:a16="http://schemas.microsoft.com/office/drawing/2014/main" id="{EE36BEC5-7620-C7B2-8E03-E39EF0B34CAE}"/>
              </a:ext>
            </a:extLst>
          </p:cNvPr>
          <p:cNvCxnSpPr>
            <a:cxnSpLocks/>
            <a:stCxn id="6" idx="1"/>
          </p:cNvCxnSpPr>
          <p:nvPr/>
        </p:nvCxnSpPr>
        <p:spPr>
          <a:xfrm rot="10800000" flipH="1">
            <a:off x="2229021" y="1946188"/>
            <a:ext cx="3164632" cy="1797910"/>
          </a:xfrm>
          <a:prstGeom prst="curvedConnector3">
            <a:avLst>
              <a:gd name="adj1" fmla="val -33192"/>
            </a:avLst>
          </a:prstGeom>
          <a:ln w="571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9" name="Скругленная соединительная линия 68">
            <a:extLst>
              <a:ext uri="{FF2B5EF4-FFF2-40B4-BE49-F238E27FC236}">
                <a16:creationId xmlns:a16="http://schemas.microsoft.com/office/drawing/2014/main" id="{2490633C-8246-2EA2-A1C6-2E1906DA80BA}"/>
              </a:ext>
            </a:extLst>
          </p:cNvPr>
          <p:cNvCxnSpPr>
            <a:cxnSpLocks/>
            <a:stCxn id="36" idx="3"/>
          </p:cNvCxnSpPr>
          <p:nvPr/>
        </p:nvCxnSpPr>
        <p:spPr>
          <a:xfrm flipH="1" flipV="1">
            <a:off x="6760658" y="1938564"/>
            <a:ext cx="3185160" cy="1830247"/>
          </a:xfrm>
          <a:prstGeom prst="curvedConnector3">
            <a:avLst>
              <a:gd name="adj1" fmla="val -35158"/>
            </a:avLst>
          </a:prstGeom>
          <a:ln w="571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34E03304-E380-DFF6-F886-0039C61B0110}"/>
              </a:ext>
            </a:extLst>
          </p:cNvPr>
          <p:cNvSpPr txBox="1"/>
          <p:nvPr/>
        </p:nvSpPr>
        <p:spPr>
          <a:xfrm>
            <a:off x="5393653" y="1655181"/>
            <a:ext cx="13670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dirty="0"/>
              <a:t>∼220В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16355030-1EB3-179E-2E12-67514E66AEE6}"/>
              </a:ext>
            </a:extLst>
          </p:cNvPr>
          <p:cNvSpPr txBox="1"/>
          <p:nvPr/>
        </p:nvSpPr>
        <p:spPr>
          <a:xfrm>
            <a:off x="5195889" y="3247549"/>
            <a:ext cx="11131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400" dirty="0"/>
              <a:t>…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688E61A6-03A9-3C2C-6138-FCF6D37660D3}"/>
              </a:ext>
            </a:extLst>
          </p:cNvPr>
          <p:cNvSpPr txBox="1"/>
          <p:nvPr/>
        </p:nvSpPr>
        <p:spPr>
          <a:xfrm>
            <a:off x="7669340" y="3251029"/>
            <a:ext cx="11131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400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4375452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5173F2-5DC6-0B99-4577-256841636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478" y="1683756"/>
            <a:ext cx="3115265" cy="2396359"/>
          </a:xfrm>
        </p:spPr>
        <p:txBody>
          <a:bodyPr anchor="b">
            <a:normAutofit/>
          </a:bodyPr>
          <a:lstStyle/>
          <a:p>
            <a:pPr algn="r"/>
            <a:r>
              <a:rPr lang="uk-UA" sz="4000">
                <a:solidFill>
                  <a:srgbClr val="FFFFFF"/>
                </a:solidFill>
              </a:rPr>
              <a:t>Рішення </a:t>
            </a:r>
            <a:r>
              <a:rPr lang="en-US" sz="4000">
                <a:solidFill>
                  <a:srgbClr val="FFFFFF"/>
                </a:solidFill>
              </a:rPr>
              <a:t>SolarChain: </a:t>
            </a:r>
            <a:r>
              <a:rPr lang="uk-UA" sz="4000">
                <a:solidFill>
                  <a:srgbClr val="FFFFFF"/>
                </a:solidFill>
              </a:rPr>
              <a:t>можливості</a:t>
            </a:r>
          </a:p>
        </p:txBody>
      </p:sp>
      <p:graphicFrame>
        <p:nvGraphicFramePr>
          <p:cNvPr id="5" name="Объект 2">
            <a:extLst>
              <a:ext uri="{FF2B5EF4-FFF2-40B4-BE49-F238E27FC236}">
                <a16:creationId xmlns:a16="http://schemas.microsoft.com/office/drawing/2014/main" id="{A3D71F7A-73FB-8886-0BAE-806988F70BE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40686842"/>
              </p:ext>
            </p:extLst>
          </p:nvPr>
        </p:nvGraphicFramePr>
        <p:xfrm>
          <a:off x="4905052" y="750440"/>
          <a:ext cx="6666833" cy="54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848180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43B5736-DDB5-CE97-5940-4A247EC590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584721-74D8-DBBC-CDDE-1B24B0E70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478" y="1683756"/>
            <a:ext cx="3115265" cy="2396359"/>
          </a:xfrm>
        </p:spPr>
        <p:txBody>
          <a:bodyPr anchor="b">
            <a:normAutofit/>
          </a:bodyPr>
          <a:lstStyle/>
          <a:p>
            <a:pPr algn="r"/>
            <a:r>
              <a:rPr lang="uk-UA" sz="4000">
                <a:solidFill>
                  <a:srgbClr val="FFFFFF"/>
                </a:solidFill>
              </a:rPr>
              <a:t>Рішення SolarChain: можливості</a:t>
            </a:r>
          </a:p>
        </p:txBody>
      </p:sp>
      <p:graphicFrame>
        <p:nvGraphicFramePr>
          <p:cNvPr id="17" name="Объект 2">
            <a:extLst>
              <a:ext uri="{FF2B5EF4-FFF2-40B4-BE49-F238E27FC236}">
                <a16:creationId xmlns:a16="http://schemas.microsoft.com/office/drawing/2014/main" id="{95792638-F992-8DD5-2017-19B0E426C60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20827433"/>
              </p:ext>
            </p:extLst>
          </p:nvPr>
        </p:nvGraphicFramePr>
        <p:xfrm>
          <a:off x="4905052" y="750440"/>
          <a:ext cx="6666833" cy="54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023727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22604</TotalTime>
  <Words>880</Words>
  <Application>Microsoft Macintosh PowerPoint</Application>
  <PresentationFormat>Широкоэкранный</PresentationFormat>
  <Paragraphs>86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3" baseType="lpstr">
      <vt:lpstr>Aptos</vt:lpstr>
      <vt:lpstr>Aptos Display</vt:lpstr>
      <vt:lpstr>Arial</vt:lpstr>
      <vt:lpstr>Тема Office</vt:lpstr>
      <vt:lpstr>SolarChain - система перетворення постійного струму в змінний</vt:lpstr>
      <vt:lpstr>Загальний контекст рішення</vt:lpstr>
      <vt:lpstr>Галузевий контекст рішення</vt:lpstr>
      <vt:lpstr>Проблематика загальна</vt:lpstr>
      <vt:lpstr>Проблематика гібридних інверторів потужністю 100-200кВт</vt:lpstr>
      <vt:lpstr>Рішення SolarChain: принципи побудови</vt:lpstr>
      <vt:lpstr>Рішення SolarChain: структурна схема</vt:lpstr>
      <vt:lpstr>Рішення SolarChain: можливості</vt:lpstr>
      <vt:lpstr>Рішення SolarChain: можливості</vt:lpstr>
      <vt:lpstr>Рішення SolarChain: можливості</vt:lpstr>
      <vt:lpstr>Сценарії застосування: великі сонячні мережеві станції </vt:lpstr>
      <vt:lpstr>Сценарії застосування: домашні сонячні гібридні станції</vt:lpstr>
      <vt:lpstr>Сценарії застосування: рішення для бізнесу 100-200кВт електричної потужності</vt:lpstr>
      <vt:lpstr>Патент</vt:lpstr>
      <vt:lpstr>Шляхи покращення</vt:lpstr>
      <vt:lpstr>Майлстоуни: тестування ідеї. Початок 2023</vt:lpstr>
      <vt:lpstr>Майлстоуни: система рішення до 22квт на фазу 2023-2024рр.</vt:lpstr>
      <vt:lpstr>Майлстоуни: дослідна експлуатація до 200квт електричної потужності. 2024-2025рр.</vt:lpstr>
      <vt:lpstr>Шляхи розвитку та покращення SolarChain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Oleksandr Sniezhok</dc:creator>
  <cp:lastModifiedBy>Oleksandr Sniezhok</cp:lastModifiedBy>
  <cp:revision>9</cp:revision>
  <dcterms:created xsi:type="dcterms:W3CDTF">2025-02-01T08:51:48Z</dcterms:created>
  <dcterms:modified xsi:type="dcterms:W3CDTF">2025-02-17T09:20:50Z</dcterms:modified>
</cp:coreProperties>
</file>